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8" r:id="rId5"/>
    <p:sldId id="269" r:id="rId6"/>
    <p:sldId id="270" r:id="rId7"/>
    <p:sldId id="262" r:id="rId8"/>
    <p:sldId id="271" r:id="rId9"/>
    <p:sldId id="260" r:id="rId10"/>
    <p:sldId id="264" r:id="rId11"/>
    <p:sldId id="266" r:id="rId12"/>
    <p:sldId id="261" r:id="rId13"/>
    <p:sldId id="267" r:id="rId14"/>
    <p:sldId id="263" r:id="rId15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BB16B"/>
    <a:srgbClr val="497777"/>
    <a:srgbClr val="3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69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048952607339176E-2"/>
          <c:y val="0.1820999562554681"/>
          <c:w val="0.5403667112365671"/>
          <c:h val="0.6232956565913130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rgbClr val="497777"/>
              </a:solidFill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dPt>
          <c:dLbls>
            <c:dLbl>
              <c:idx val="0"/>
              <c:layout>
                <c:manualLayout>
                  <c:x val="-0.17870053979101663"/>
                  <c:y val="4.2907035814071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176769177437726"/>
                  <c:y val="-0.23147172127677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2325199326499285"/>
                  <c:y val="8.6379646092625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Sheet1!$B$3:$D$3</c:f>
              <c:strCache>
                <c:ptCount val="3"/>
                <c:pt idx="0">
                  <c:v>Positive</c:v>
                </c:pt>
                <c:pt idx="1">
                  <c:v>Negative</c:v>
                </c:pt>
                <c:pt idx="2">
                  <c:v>Mixed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47</c:v>
                </c:pt>
                <c:pt idx="1">
                  <c:v>28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637768763753019"/>
          <c:y val="0"/>
          <c:w val="0.27054269731435088"/>
          <c:h val="1"/>
        </c:manualLayout>
      </c:layout>
      <c:overlay val="0"/>
      <c:txPr>
        <a:bodyPr/>
        <a:lstStyle/>
        <a:p>
          <a:pPr>
            <a:defRPr sz="3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497777"/>
            </a:solidFill>
          </c:spPr>
          <c:invertIfNegative val="0"/>
          <c:cat>
            <c:strRef>
              <c:f>Sheet1!$H$26:$M$26</c:f>
              <c:strCache>
                <c:ptCount val="6"/>
                <c:pt idx="0">
                  <c:v>Decreased</c:v>
                </c:pt>
                <c:pt idx="1">
                  <c:v>Bar review and moot court</c:v>
                </c:pt>
                <c:pt idx="2">
                  <c:v>Orientation or overload</c:v>
                </c:pt>
                <c:pt idx="3">
                  <c:v>Academic support</c:v>
                </c:pt>
                <c:pt idx="4">
                  <c:v>Miscellanous (neither + or -)</c:v>
                </c:pt>
                <c:pt idx="5">
                  <c:v>Additional students or courses (usually without additional $)</c:v>
                </c:pt>
              </c:strCache>
            </c:strRef>
          </c:cat>
          <c:val>
            <c:numRef>
              <c:f>Sheet1!$H$27:$M$27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8</c:v>
                </c:pt>
                <c:pt idx="4">
                  <c:v>15</c:v>
                </c:pt>
                <c:pt idx="5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001536"/>
        <c:axId val="174003328"/>
      </c:barChart>
      <c:catAx>
        <c:axId val="1740015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74003328"/>
        <c:crosses val="autoZero"/>
        <c:auto val="1"/>
        <c:lblAlgn val="ctr"/>
        <c:lblOffset val="100"/>
        <c:noMultiLvlLbl val="0"/>
      </c:catAx>
      <c:valAx>
        <c:axId val="1740033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74001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36875251704648"/>
          <c:y val="5.1400554097404488E-2"/>
          <c:w val="0.79938080656584598"/>
          <c:h val="0.437860972506641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Sheet1!$A$49:$M$49</c:f>
              <c:strCache>
                <c:ptCount val="13"/>
                <c:pt idx="0">
                  <c:v>Better info re school practices</c:v>
                </c:pt>
                <c:pt idx="1">
                  <c:v>Carve out identity for LRW</c:v>
                </c:pt>
                <c:pt idx="2">
                  <c:v>Reduce LWI conf. costs</c:v>
                </c:pt>
                <c:pt idx="3">
                  <c:v>Develop respect for scholarship</c:v>
                </c:pt>
                <c:pt idx="4">
                  <c:v>How to deal with new admins.</c:v>
                </c:pt>
                <c:pt idx="5">
                  <c:v>Status options</c:v>
                </c:pt>
                <c:pt idx="6">
                  <c:v>Voting and hiring rights</c:v>
                </c:pt>
                <c:pt idx="7">
                  <c:v>Keep LRW positions FT</c:v>
                </c:pt>
                <c:pt idx="8">
                  <c:v>Unitary tenure track</c:v>
                </c:pt>
                <c:pt idx="9">
                  <c:v>Develop respect for LRW </c:v>
                </c:pt>
                <c:pt idx="10">
                  <c:v>Non-responsive</c:v>
                </c:pt>
                <c:pt idx="11">
                  <c:v>Improve job security</c:v>
                </c:pt>
                <c:pt idx="12">
                  <c:v>Equal pay and burden </c:v>
                </c:pt>
              </c:strCache>
            </c:strRef>
          </c:cat>
          <c:val>
            <c:numRef>
              <c:f>Sheet1!$A$50:$M$50</c:f>
              <c:numCache>
                <c:formatCode>General</c:formatCode>
                <c:ptCount val="13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9</c:v>
                </c:pt>
                <c:pt idx="9">
                  <c:v>16</c:v>
                </c:pt>
                <c:pt idx="10">
                  <c:v>16</c:v>
                </c:pt>
                <c:pt idx="11">
                  <c:v>25</c:v>
                </c:pt>
                <c:pt idx="12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437440"/>
        <c:axId val="167438976"/>
      </c:barChart>
      <c:catAx>
        <c:axId val="167437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7438976"/>
        <c:crosses val="autoZero"/>
        <c:auto val="1"/>
        <c:lblAlgn val="ctr"/>
        <c:lblOffset val="100"/>
        <c:noMultiLvlLbl val="0"/>
      </c:catAx>
      <c:valAx>
        <c:axId val="16743897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80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r>
                  <a:rPr lang="en-US" sz="1800" b="0" dirty="0">
                    <a:solidFill>
                      <a:schemeClr val="accent1">
                        <a:lumMod val="75000"/>
                      </a:schemeClr>
                    </a:solidFill>
                  </a:rPr>
                  <a:t>% response</a:t>
                </a:r>
              </a:p>
            </c:rich>
          </c:tx>
          <c:layout>
            <c:manualLayout>
              <c:xMode val="edge"/>
              <c:yMode val="edge"/>
              <c:x val="9.4641094175154719E-3"/>
              <c:y val="0.32533155781997836"/>
            </c:manualLayout>
          </c:layout>
          <c:overlay val="0"/>
          <c:spPr>
            <a:ln>
              <a:solidFill>
                <a:schemeClr val="accent1">
                  <a:lumMod val="50000"/>
                </a:schemeClr>
              </a:solidFill>
            </a:ln>
          </c:spPr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7437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7B04-EEA3-4E0D-A2D6-25AED0598CE1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217DB-FF95-4B3A-AE35-AF6196B0A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92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7F48E-A2F3-4F98-83F6-13B9B2101DA0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A7A72-9DE9-4DBE-A1AD-AFB65A306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79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93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15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67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50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22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13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6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6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4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can’t figure</a:t>
            </a:r>
            <a:r>
              <a:rPr lang="en-US" baseline="0" dirty="0" smtClean="0"/>
              <a:t> out how to get rid of the fourth 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907BF-AFC3-4882-8142-ACACF8CD366A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42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907BF-AFC3-4882-8142-ACACF8CD366A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334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1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0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A7A72-9DE9-4DBE-A1AD-AFB65A306C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50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2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8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6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4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3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5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97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7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1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5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8B737-5582-459D-99F3-212AE5857596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94F9D-2C27-4C58-BF8D-1DB79524B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4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590800"/>
            <a:ext cx="7772400" cy="1470025"/>
          </a:xfrm>
          <a:ln w="31750">
            <a:solidFill>
              <a:srgbClr val="9BB16B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Professional Status Committee</a:t>
            </a:r>
            <a:b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2016 Survey Results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Portland Biennial Conference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July 12, 2016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936246"/>
            <a:ext cx="3276600" cy="1239410"/>
          </a:xfrm>
          <a:prstGeom prst="rect">
            <a:avLst/>
          </a:prstGeom>
          <a:solidFill>
            <a:srgbClr val="9BB16B"/>
          </a:solidFill>
          <a:ln w="19050">
            <a:solidFill>
              <a:schemeClr val="accent4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0394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25% report changes in teaching load that did not affect other faculty (Q.11)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349357"/>
              </p:ext>
            </p:extLst>
          </p:nvPr>
        </p:nvGraphicFramePr>
        <p:xfrm>
          <a:off x="457200" y="1600200"/>
          <a:ext cx="8153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184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30% report they have taken on additional duties (Q.12)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76399"/>
            <a:ext cx="8580614" cy="463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37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44% </a:t>
            </a:r>
            <a:r>
              <a:rPr lang="en-US" dirty="0"/>
              <a:t>report </a:t>
            </a:r>
            <a:r>
              <a:rPr lang="en-US" dirty="0" smtClean="0"/>
              <a:t>a reduction in the </a:t>
            </a:r>
            <a:r>
              <a:rPr lang="en-US" dirty="0"/>
              <a:t>number of people teaching legal research or writing </a:t>
            </a:r>
            <a:r>
              <a:rPr lang="en-US" dirty="0" smtClean="0"/>
              <a:t>at their school (Q.14)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514600"/>
            <a:ext cx="4343162" cy="37206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9000" y="4051755"/>
            <a:ext cx="6858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NO</a:t>
            </a:r>
          </a:p>
          <a:p>
            <a:r>
              <a:rPr lang="en-US" b="1" dirty="0" smtClean="0"/>
              <a:t>56%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40941" y="3651111"/>
            <a:ext cx="6858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YES</a:t>
            </a:r>
          </a:p>
          <a:p>
            <a:r>
              <a:rPr lang="en-US" b="1" dirty="0" smtClean="0"/>
              <a:t>44%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265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Reasons for reduction (Q.15)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95400"/>
            <a:ext cx="8077200" cy="535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15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How can we best help? (Q. 16)</a:t>
            </a:r>
            <a:endParaRPr lang="en-US" sz="4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160141"/>
              </p:ext>
            </p:extLst>
          </p:nvPr>
        </p:nvGraphicFramePr>
        <p:xfrm>
          <a:off x="381000" y="1295400"/>
          <a:ext cx="8534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47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We got 261 responses to our survey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sz="2700" dirty="0" smtClean="0">
                <a:solidFill>
                  <a:schemeClr val="accent1"/>
                </a:solidFill>
              </a:rPr>
              <a:t>(</a:t>
            </a:r>
            <a:r>
              <a:rPr lang="en-US" sz="2700" b="1" dirty="0" smtClean="0"/>
              <a:t>≈</a:t>
            </a:r>
            <a:r>
              <a:rPr lang="en-US" sz="2700" dirty="0" smtClean="0">
                <a:solidFill>
                  <a:schemeClr val="accent1"/>
                </a:solidFill>
              </a:rPr>
              <a:t> 20% of LRW faculty)                </a:t>
            </a:r>
            <a:endParaRPr lang="en-US" sz="27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97424"/>
            <a:ext cx="4267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2"/>
                </a:solidFill>
              </a:rPr>
              <a:t>33% </a:t>
            </a:r>
            <a:r>
              <a:rPr lang="en-US" dirty="0" smtClean="0"/>
              <a:t>− 405(c) or 405(c) track</a:t>
            </a:r>
          </a:p>
          <a:p>
            <a:pPr marL="0" indent="0">
              <a:buNone/>
            </a:pPr>
            <a:endParaRPr lang="en-US" b="1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2"/>
                </a:solidFill>
              </a:rPr>
              <a:t>26%</a:t>
            </a:r>
            <a:r>
              <a:rPr lang="en-US" b="1" dirty="0" smtClean="0"/>
              <a:t> − </a:t>
            </a:r>
            <a:r>
              <a:rPr lang="en-US" dirty="0" smtClean="0"/>
              <a:t>some form of tenure 	or tenure track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bg2"/>
                </a:solidFill>
              </a:rPr>
              <a:t>29% − </a:t>
            </a:r>
            <a:r>
              <a:rPr lang="en-US" dirty="0" smtClean="0"/>
              <a:t>≤ 4-year, non-	presumptively 	renewable K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2"/>
                </a:solidFill>
              </a:rPr>
              <a:t>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752600"/>
            <a:ext cx="42672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2"/>
                </a:solidFill>
              </a:rPr>
              <a:t>    6% − </a:t>
            </a:r>
            <a:r>
              <a:rPr lang="en-US" dirty="0" smtClean="0"/>
              <a:t>≥ 5-year, non-	presumptively 	renewable K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2"/>
                </a:solidFill>
              </a:rPr>
              <a:t>    3% − </a:t>
            </a:r>
            <a:r>
              <a:rPr lang="en-US" dirty="0" smtClean="0"/>
              <a:t>adjunct or part-time</a:t>
            </a:r>
          </a:p>
          <a:p>
            <a:pPr marL="0" indent="0">
              <a:buNone/>
            </a:pPr>
            <a:endParaRPr lang="en-US" b="1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2"/>
                </a:solidFill>
              </a:rPr>
              <a:t>    2% − </a:t>
            </a:r>
            <a:r>
              <a:rPr lang="en-US" dirty="0" smtClean="0"/>
              <a:t>visitors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bg2"/>
                </a:solidFill>
              </a:rPr>
              <a:t>.08% − </a:t>
            </a:r>
            <a:r>
              <a:rPr lang="en-US" dirty="0" smtClean="0"/>
              <a:t>unemployed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4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accent1"/>
                </a:solidFill>
              </a:rPr>
              <a:t>To what extent do we feel our institutions value us and our work? 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(Q.1)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631" y="1388753"/>
            <a:ext cx="6019800" cy="50008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99331" y="2466939"/>
            <a:ext cx="609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15%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128684" y="3488660"/>
            <a:ext cx="609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17%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074459" y="4325471"/>
            <a:ext cx="6096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36%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326856" y="3519833"/>
            <a:ext cx="609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17%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979893" y="2673884"/>
            <a:ext cx="58718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10%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64425" y="2242557"/>
            <a:ext cx="51546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6</a:t>
            </a:r>
            <a:r>
              <a:rPr lang="en-US" b="1" dirty="0" smtClean="0"/>
              <a:t>%</a:t>
            </a:r>
            <a:endParaRPr lang="en-US" b="1" dirty="0"/>
          </a:p>
        </p:txBody>
      </p:sp>
      <p:sp>
        <p:nvSpPr>
          <p:cNvPr id="6" name="Right Brace 5"/>
          <p:cNvSpPr/>
          <p:nvPr/>
        </p:nvSpPr>
        <p:spPr>
          <a:xfrm rot="19490718">
            <a:off x="6460855" y="1080701"/>
            <a:ext cx="564807" cy="250498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390519" y="1873225"/>
            <a:ext cx="609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33%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1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Current salaries (Q.3)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51432"/>
            <a:ext cx="8305800" cy="50017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85566" y="3321375"/>
            <a:ext cx="6096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41%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57700" y="4604266"/>
            <a:ext cx="609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22%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611906" y="4050268"/>
            <a:ext cx="609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16%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0" y="2975036"/>
            <a:ext cx="609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10%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08712" y="2579377"/>
            <a:ext cx="58718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10%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866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Salary changes last 18 months (Q.4)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717" y="2277308"/>
            <a:ext cx="5047990" cy="38901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40088" y="4481982"/>
            <a:ext cx="1311088" cy="677108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Increased</a:t>
            </a:r>
          </a:p>
          <a:p>
            <a:r>
              <a:rPr lang="en-US" b="1" dirty="0" smtClean="0"/>
              <a:t>      62%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56112" y="3774096"/>
            <a:ext cx="1311088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Stayed the same 35%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6724" y="1938754"/>
            <a:ext cx="1311088" cy="677108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Decreased</a:t>
            </a:r>
          </a:p>
          <a:p>
            <a:r>
              <a:rPr lang="en-US" b="1" dirty="0" smtClean="0"/>
              <a:t>         3%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65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Other financial changes in last 18 months (Q.’s 5-6)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639762"/>
          </a:xfrm>
        </p:spPr>
        <p:txBody>
          <a:bodyPr>
            <a:noAutofit/>
          </a:bodyPr>
          <a:lstStyle/>
          <a:p>
            <a:r>
              <a:rPr lang="en-US" sz="3600" b="0" dirty="0" smtClean="0"/>
              <a:t>Travel funding</a:t>
            </a:r>
            <a:endParaRPr lang="en-US" sz="3600" b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800600" y="1828800"/>
            <a:ext cx="4041775" cy="639762"/>
          </a:xfrm>
        </p:spPr>
        <p:txBody>
          <a:bodyPr>
            <a:noAutofit/>
          </a:bodyPr>
          <a:lstStyle/>
          <a:p>
            <a:r>
              <a:rPr lang="en-US" sz="3600" b="0" dirty="0" smtClean="0"/>
              <a:t>Research grants</a:t>
            </a:r>
            <a:endParaRPr lang="en-US" sz="3600" b="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514600"/>
            <a:ext cx="3644444" cy="344127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98" y="2514600"/>
            <a:ext cx="3362580" cy="3438144"/>
          </a:xfrm>
        </p:spPr>
      </p:pic>
      <p:sp>
        <p:nvSpPr>
          <p:cNvPr id="12" name="TextBox 11"/>
          <p:cNvSpPr txBox="1"/>
          <p:nvPr/>
        </p:nvSpPr>
        <p:spPr>
          <a:xfrm>
            <a:off x="7010400" y="3243655"/>
            <a:ext cx="58718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YES</a:t>
            </a:r>
          </a:p>
          <a:p>
            <a:r>
              <a:rPr lang="en-US" b="1" dirty="0"/>
              <a:t>1</a:t>
            </a:r>
            <a:r>
              <a:rPr lang="en-US" b="1" dirty="0" smtClean="0"/>
              <a:t>5%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371600" y="4495800"/>
            <a:ext cx="58718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NO75%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3243654"/>
            <a:ext cx="58718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YES25%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943600" y="4495800"/>
            <a:ext cx="58718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NO</a:t>
            </a:r>
          </a:p>
          <a:p>
            <a:r>
              <a:rPr lang="en-US" b="1" dirty="0" smtClean="0"/>
              <a:t>85%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573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What can we vote on? (Q. 8)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47800"/>
            <a:ext cx="7700713" cy="5029201"/>
          </a:xfrm>
        </p:spPr>
      </p:pic>
    </p:spTree>
    <p:extLst>
      <p:ext uri="{BB962C8B-B14F-4D97-AF65-F5344CB8AC3E}">
        <p14:creationId xmlns:p14="http://schemas.microsoft.com/office/powerpoint/2010/main" val="24750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Are our voting rights changing? (Q. 9)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400706" y="1447800"/>
            <a:ext cx="4495800" cy="4800600"/>
          </a:xfrm>
          <a:ln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42%   </a:t>
            </a:r>
            <a:r>
              <a:rPr lang="en-US" dirty="0" smtClean="0">
                <a:solidFill>
                  <a:srgbClr val="000000"/>
                </a:solidFill>
              </a:rPr>
              <a:t>some positive 	         	  results (e.g., </a:t>
            </a:r>
            <a:r>
              <a:rPr lang="en-US" dirty="0" err="1" smtClean="0">
                <a:solidFill>
                  <a:srgbClr val="000000"/>
                </a:solidFill>
              </a:rPr>
              <a:t>cmte</a:t>
            </a:r>
            <a:r>
              <a:rPr lang="en-US" dirty="0" smtClean="0">
                <a:solidFill>
                  <a:srgbClr val="000000"/>
                </a:solidFill>
              </a:rPr>
              <a:t> just 	  formed to consider for 	  LRW and clinical 	  	  faculty)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   39%   </a:t>
            </a:r>
            <a:r>
              <a:rPr lang="en-US" dirty="0" smtClean="0">
                <a:solidFill>
                  <a:srgbClr val="000000"/>
                </a:solidFill>
              </a:rPr>
              <a:t>mixed results (e.g., 	  discussions but no 	   	  change)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11%    </a:t>
            </a:r>
            <a:r>
              <a:rPr lang="en-US" dirty="0" smtClean="0">
                <a:solidFill>
                  <a:srgbClr val="000000"/>
                </a:solidFill>
              </a:rPr>
              <a:t>negative </a:t>
            </a:r>
            <a:r>
              <a:rPr lang="en-US" dirty="0">
                <a:solidFill>
                  <a:srgbClr val="000000"/>
                </a:solidFill>
              </a:rPr>
              <a:t>(e.g</a:t>
            </a:r>
            <a:r>
              <a:rPr lang="en-US" dirty="0" smtClean="0">
                <a:solidFill>
                  <a:srgbClr val="000000"/>
                </a:solidFill>
              </a:rPr>
              <a:t>., now 	  decanal </a:t>
            </a:r>
            <a:r>
              <a:rPr lang="en-US" dirty="0" err="1" smtClean="0">
                <a:solidFill>
                  <a:srgbClr val="000000"/>
                </a:solidFill>
              </a:rPr>
              <a:t>app’ts</a:t>
            </a:r>
            <a:r>
              <a:rPr lang="en-US" dirty="0" smtClean="0">
                <a:solidFill>
                  <a:srgbClr val="000000"/>
                </a:solidFill>
              </a:rPr>
              <a:t> w/o 	  voting rights)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8% 	 </a:t>
            </a:r>
            <a:r>
              <a:rPr lang="en-US" dirty="0" smtClean="0">
                <a:solidFill>
                  <a:srgbClr val="000000"/>
                </a:solidFill>
              </a:rPr>
              <a:t>non-responsive</a:t>
            </a:r>
            <a:r>
              <a:rPr lang="en-US" dirty="0"/>
              <a:t>	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04992"/>
            <a:ext cx="4012970" cy="3514808"/>
          </a:xfrm>
        </p:spPr>
      </p:pic>
      <p:sp>
        <p:nvSpPr>
          <p:cNvPr id="18" name="Curved Down Arrow 17"/>
          <p:cNvSpPr/>
          <p:nvPr/>
        </p:nvSpPr>
        <p:spPr>
          <a:xfrm rot="20397980">
            <a:off x="2314864" y="1368400"/>
            <a:ext cx="4153751" cy="954547"/>
          </a:xfrm>
          <a:prstGeom prst="curvedDown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3212626"/>
            <a:ext cx="6858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YES</a:t>
            </a:r>
          </a:p>
          <a:p>
            <a:r>
              <a:rPr lang="en-US" b="1" dirty="0" smtClean="0"/>
              <a:t>20%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90598" y="2566295"/>
            <a:ext cx="1143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Unknown         6%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61562" y="4724400"/>
            <a:ext cx="67683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NO</a:t>
            </a:r>
          </a:p>
          <a:p>
            <a:r>
              <a:rPr lang="en-US" b="1" dirty="0" smtClean="0"/>
              <a:t>74%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114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32% report faculty status changes</a:t>
            </a:r>
            <a:br>
              <a:rPr lang="en-US" dirty="0" smtClean="0"/>
            </a:br>
            <a:r>
              <a:rPr lang="en-US" dirty="0" smtClean="0"/>
              <a:t>(Q. 10)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424138"/>
              </p:ext>
            </p:extLst>
          </p:nvPr>
        </p:nvGraphicFramePr>
        <p:xfrm>
          <a:off x="76200" y="1143000"/>
          <a:ext cx="8077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29200" y="1905000"/>
            <a:ext cx="39624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E.g., “The faculty has endorsed a path to tenure.”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E.g</a:t>
            </a:r>
            <a:r>
              <a:rPr lang="en-US" sz="2000" dirty="0"/>
              <a:t>., </a:t>
            </a:r>
            <a:r>
              <a:rPr lang="en-US" sz="2000" dirty="0" smtClean="0"/>
              <a:t>“</a:t>
            </a:r>
            <a:r>
              <a:rPr lang="en-US" sz="2000" dirty="0"/>
              <a:t>F</a:t>
            </a:r>
            <a:r>
              <a:rPr lang="en-US" sz="2000" dirty="0" smtClean="0"/>
              <a:t>our faculty </a:t>
            </a:r>
            <a:r>
              <a:rPr lang="en-US" sz="2000" dirty="0"/>
              <a:t>members did not have their contracts renewed at the end of the last school </a:t>
            </a:r>
            <a:r>
              <a:rPr lang="en-US" sz="2000" dirty="0" smtClean="0"/>
              <a:t>year.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E.g., “Positions </a:t>
            </a:r>
            <a:r>
              <a:rPr lang="en-US" sz="2000" dirty="0"/>
              <a:t>that used to have 3-year caps no longer have caps but the positions are subject to national searches every 5 years </a:t>
            </a:r>
            <a:r>
              <a:rPr lang="en-US" sz="2000" dirty="0" smtClean="0"/>
              <a:t>.”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7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1">
      <a:dk1>
        <a:srgbClr val="3F3151"/>
      </a:dk1>
      <a:lt1>
        <a:sysClr val="window" lastClr="FFFFFF"/>
      </a:lt1>
      <a:dk2>
        <a:srgbClr val="9BB16B"/>
      </a:dk2>
      <a:lt2>
        <a:srgbClr val="768B49"/>
      </a:lt2>
      <a:accent1>
        <a:srgbClr val="433355"/>
      </a:accent1>
      <a:accent2>
        <a:srgbClr val="31859B"/>
      </a:accent2>
      <a:accent3>
        <a:srgbClr val="9BBB59"/>
      </a:accent3>
      <a:accent4>
        <a:srgbClr val="1F1828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336</Words>
  <Application>Microsoft Office PowerPoint</Application>
  <PresentationFormat>Letter Paper (8.5x11 in)</PresentationFormat>
  <Paragraphs>96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Professional Status Committee 2016 Survey Results</vt:lpstr>
      <vt:lpstr>We got 261 responses to our survey (≈ 20% of LRW faculty)                </vt:lpstr>
      <vt:lpstr>To what extent do we feel our institutions value us and our work?  (Q.1)</vt:lpstr>
      <vt:lpstr>Current salaries (Q.3)</vt:lpstr>
      <vt:lpstr>Salary changes last 18 months (Q.4)</vt:lpstr>
      <vt:lpstr>Other financial changes in last 18 months (Q.’s 5-6)</vt:lpstr>
      <vt:lpstr>What can we vote on? (Q. 8)</vt:lpstr>
      <vt:lpstr>Are our voting rights changing? (Q. 9)</vt:lpstr>
      <vt:lpstr>32% report faculty status changes (Q. 10)</vt:lpstr>
      <vt:lpstr>25% report changes in teaching load that did not affect other faculty (Q.11)</vt:lpstr>
      <vt:lpstr>30% report they have taken on additional duties (Q.12)</vt:lpstr>
      <vt:lpstr>44% report a reduction in the number of people teaching legal research or writing at their school (Q.14)</vt:lpstr>
      <vt:lpstr>Reasons for reduction (Q.15)</vt:lpstr>
      <vt:lpstr>How can we best help? (Q. 16)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</dc:creator>
  <cp:lastModifiedBy>Kristen</cp:lastModifiedBy>
  <cp:revision>46</cp:revision>
  <dcterms:created xsi:type="dcterms:W3CDTF">2016-06-18T18:48:19Z</dcterms:created>
  <dcterms:modified xsi:type="dcterms:W3CDTF">2018-04-15T19:22:22Z</dcterms:modified>
</cp:coreProperties>
</file>