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4"/>
  </p:notesMasterIdLst>
  <p:handoutMasterIdLst>
    <p:handoutMasterId r:id="rId35"/>
  </p:handoutMasterIdLst>
  <p:sldIdLst>
    <p:sldId id="256" r:id="rId3"/>
    <p:sldId id="272" r:id="rId4"/>
    <p:sldId id="273" r:id="rId5"/>
    <p:sldId id="274" r:id="rId6"/>
    <p:sldId id="310" r:id="rId7"/>
    <p:sldId id="309" r:id="rId8"/>
    <p:sldId id="306" r:id="rId9"/>
    <p:sldId id="276" r:id="rId10"/>
    <p:sldId id="292" r:id="rId11"/>
    <p:sldId id="290" r:id="rId12"/>
    <p:sldId id="277" r:id="rId13"/>
    <p:sldId id="305" r:id="rId14"/>
    <p:sldId id="311" r:id="rId15"/>
    <p:sldId id="312" r:id="rId16"/>
    <p:sldId id="295" r:id="rId17"/>
    <p:sldId id="296" r:id="rId18"/>
    <p:sldId id="297" r:id="rId19"/>
    <p:sldId id="298" r:id="rId20"/>
    <p:sldId id="299" r:id="rId21"/>
    <p:sldId id="294" r:id="rId22"/>
    <p:sldId id="257" r:id="rId23"/>
    <p:sldId id="258" r:id="rId24"/>
    <p:sldId id="259" r:id="rId25"/>
    <p:sldId id="260" r:id="rId26"/>
    <p:sldId id="261" r:id="rId27"/>
    <p:sldId id="263" r:id="rId28"/>
    <p:sldId id="264" r:id="rId29"/>
    <p:sldId id="307" r:id="rId30"/>
    <p:sldId id="283" r:id="rId31"/>
    <p:sldId id="308" r:id="rId32"/>
    <p:sldId id="284" r:id="rId33"/>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BB16B"/>
    <a:srgbClr val="497777"/>
    <a:srgbClr val="3F8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83538" autoAdjust="0"/>
  </p:normalViewPr>
  <p:slideViewPr>
    <p:cSldViewPr>
      <p:cViewPr varScale="1">
        <p:scale>
          <a:sx n="45" d="100"/>
          <a:sy n="45" d="100"/>
        </p:scale>
        <p:origin x="1406"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rgbClr val="92D050"/>
            </a:solidFill>
            <a:ln>
              <a:noFill/>
            </a:ln>
            <a:effectLst/>
          </c:spPr>
          <c:invertIfNegative val="0"/>
          <c:cat>
            <c:strRef>
              <c:f>Sheet1!$A$2:$A$7</c:f>
              <c:strCache>
                <c:ptCount val="6"/>
                <c:pt idx="0">
                  <c:v>Adjuncts/visitors</c:v>
                </c:pt>
                <c:pt idx="1">
                  <c:v>1 - 4 year Contracts</c:v>
                </c:pt>
                <c:pt idx="2">
                  <c:v>5 year contracts (not presumptively renewable)</c:v>
                </c:pt>
                <c:pt idx="3">
                  <c:v>405(c) or 405(c)-track</c:v>
                </c:pt>
                <c:pt idx="4">
                  <c:v>Programmatic tenure/track</c:v>
                </c:pt>
                <c:pt idx="5">
                  <c:v>Unitary tenure/track</c:v>
                </c:pt>
              </c:strCache>
            </c:strRef>
          </c:cat>
          <c:val>
            <c:numRef>
              <c:f>Sheet1!$B$2:$B$7</c:f>
              <c:numCache>
                <c:formatCode>General</c:formatCode>
                <c:ptCount val="6"/>
                <c:pt idx="0">
                  <c:v>5.47</c:v>
                </c:pt>
                <c:pt idx="1">
                  <c:v>28.51</c:v>
                </c:pt>
                <c:pt idx="2">
                  <c:v>6.25</c:v>
                </c:pt>
                <c:pt idx="3">
                  <c:v>32.82</c:v>
                </c:pt>
                <c:pt idx="4">
                  <c:v>7.42</c:v>
                </c:pt>
                <c:pt idx="5">
                  <c:v>18.75</c:v>
                </c:pt>
              </c:numCache>
            </c:numRef>
          </c:val>
          <c:extLst>
            <c:ext xmlns:c16="http://schemas.microsoft.com/office/drawing/2014/chart" uri="{C3380CC4-5D6E-409C-BE32-E72D297353CC}">
              <c16:uniqueId val="{00000000-76DD-4F65-A484-C5F5FEE8B6AE}"/>
            </c:ext>
          </c:extLst>
        </c:ser>
        <c:ser>
          <c:idx val="1"/>
          <c:order val="1"/>
          <c:tx>
            <c:strRef>
              <c:f>Sheet1!$C$1</c:f>
              <c:strCache>
                <c:ptCount val="1"/>
                <c:pt idx="0">
                  <c:v>2018</c:v>
                </c:pt>
              </c:strCache>
            </c:strRef>
          </c:tx>
          <c:spPr>
            <a:solidFill>
              <a:srgbClr val="7030A0"/>
            </a:solidFill>
            <a:ln>
              <a:noFill/>
            </a:ln>
            <a:effectLst/>
          </c:spPr>
          <c:invertIfNegative val="0"/>
          <c:cat>
            <c:strRef>
              <c:f>Sheet1!$A$2:$A$7</c:f>
              <c:strCache>
                <c:ptCount val="6"/>
                <c:pt idx="0">
                  <c:v>Adjuncts/visitors</c:v>
                </c:pt>
                <c:pt idx="1">
                  <c:v>1 - 4 year Contracts</c:v>
                </c:pt>
                <c:pt idx="2">
                  <c:v>5 year contracts (not presumptively renewable)</c:v>
                </c:pt>
                <c:pt idx="3">
                  <c:v>405(c) or 405(c)-track</c:v>
                </c:pt>
                <c:pt idx="4">
                  <c:v>Programmatic tenure/track</c:v>
                </c:pt>
                <c:pt idx="5">
                  <c:v>Unitary tenure/track</c:v>
                </c:pt>
              </c:strCache>
            </c:strRef>
          </c:cat>
          <c:val>
            <c:numRef>
              <c:f>Sheet1!$C$2:$C$7</c:f>
              <c:numCache>
                <c:formatCode>General</c:formatCode>
                <c:ptCount val="6"/>
                <c:pt idx="0">
                  <c:v>7.58</c:v>
                </c:pt>
                <c:pt idx="1">
                  <c:v>30.68</c:v>
                </c:pt>
                <c:pt idx="2">
                  <c:v>7.58</c:v>
                </c:pt>
                <c:pt idx="3">
                  <c:v>28.15</c:v>
                </c:pt>
                <c:pt idx="4">
                  <c:v>6.56</c:v>
                </c:pt>
                <c:pt idx="5">
                  <c:v>18.05</c:v>
                </c:pt>
              </c:numCache>
            </c:numRef>
          </c:val>
          <c:extLst>
            <c:ext xmlns:c16="http://schemas.microsoft.com/office/drawing/2014/chart" uri="{C3380CC4-5D6E-409C-BE32-E72D297353CC}">
              <c16:uniqueId val="{00000001-76DD-4F65-A484-C5F5FEE8B6AE}"/>
            </c:ext>
          </c:extLst>
        </c:ser>
        <c:ser>
          <c:idx val="2"/>
          <c:order val="2"/>
          <c:tx>
            <c:strRef>
              <c:f>Sheet1!$D$1</c:f>
              <c:strCache>
                <c:ptCount val="1"/>
                <c:pt idx="0">
                  <c:v>Column1</c:v>
                </c:pt>
              </c:strCache>
            </c:strRef>
          </c:tx>
          <c:spPr>
            <a:solidFill>
              <a:schemeClr val="accent3"/>
            </a:solidFill>
            <a:ln>
              <a:noFill/>
            </a:ln>
            <a:effectLst/>
          </c:spPr>
          <c:invertIfNegative val="0"/>
          <c:cat>
            <c:strRef>
              <c:f>Sheet1!$A$2:$A$7</c:f>
              <c:strCache>
                <c:ptCount val="6"/>
                <c:pt idx="0">
                  <c:v>Adjuncts/visitors</c:v>
                </c:pt>
                <c:pt idx="1">
                  <c:v>1 - 4 year Contracts</c:v>
                </c:pt>
                <c:pt idx="2">
                  <c:v>5 year contracts (not presumptively renewable)</c:v>
                </c:pt>
                <c:pt idx="3">
                  <c:v>405(c) or 405(c)-track</c:v>
                </c:pt>
                <c:pt idx="4">
                  <c:v>Programmatic tenure/track</c:v>
                </c:pt>
                <c:pt idx="5">
                  <c:v>Unitary tenure/track</c:v>
                </c:pt>
              </c:strCache>
            </c:strRef>
          </c:cat>
          <c:val>
            <c:numRef>
              <c:f>Sheet1!$D$2:$D$7</c:f>
              <c:numCache>
                <c:formatCode>General</c:formatCode>
                <c:ptCount val="6"/>
              </c:numCache>
            </c:numRef>
          </c:val>
          <c:extLst>
            <c:ext xmlns:c16="http://schemas.microsoft.com/office/drawing/2014/chart" uri="{C3380CC4-5D6E-409C-BE32-E72D297353CC}">
              <c16:uniqueId val="{00000002-76DD-4F65-A484-C5F5FEE8B6AE}"/>
            </c:ext>
          </c:extLst>
        </c:ser>
        <c:dLbls>
          <c:showLegendKey val="0"/>
          <c:showVal val="0"/>
          <c:showCatName val="0"/>
          <c:showSerName val="0"/>
          <c:showPercent val="0"/>
          <c:showBubbleSize val="0"/>
        </c:dLbls>
        <c:gapWidth val="219"/>
        <c:overlap val="-27"/>
        <c:axId val="112665968"/>
        <c:axId val="112662048"/>
      </c:barChart>
      <c:catAx>
        <c:axId val="11266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662048"/>
        <c:crosses val="autoZero"/>
        <c:auto val="1"/>
        <c:lblAlgn val="ctr"/>
        <c:lblOffset val="100"/>
        <c:noMultiLvlLbl val="0"/>
      </c:catAx>
      <c:valAx>
        <c:axId val="112662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665968"/>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2016</c:v>
                </c:pt>
              </c:strCache>
            </c:strRef>
          </c:tx>
          <c:spPr>
            <a:solidFill>
              <a:schemeClr val="accent1"/>
            </a:solidFill>
            <a:ln>
              <a:noFill/>
            </a:ln>
            <a:effectLst/>
          </c:spPr>
          <c:invertIfNegative val="0"/>
          <c:cat>
            <c:strRef>
              <c:f>Sheet1!$A$2:$A$7</c:f>
              <c:strCache>
                <c:ptCount val="6"/>
                <c:pt idx="0">
                  <c:v>Decrease in Adjuncts</c:v>
                </c:pt>
                <c:pt idx="1">
                  <c:v>Decrease in Visitors/short-term faculty</c:v>
                </c:pt>
                <c:pt idx="2">
                  <c:v>Voluntary Resignations/Retirement of Permanent Faculty</c:v>
                </c:pt>
                <c:pt idx="3">
                  <c:v>Buyouts/Early Retirement</c:v>
                </c:pt>
                <c:pt idx="4">
                  <c:v>Non-renewal or termination</c:v>
                </c:pt>
                <c:pt idx="5">
                  <c:v>Involuntary layoffs/nonrenewal not based on performance</c:v>
                </c:pt>
              </c:strCache>
            </c:strRef>
          </c:cat>
          <c:val>
            <c:numRef>
              <c:f>Sheet1!$B$2:$B$7</c:f>
              <c:numCache>
                <c:formatCode>General</c:formatCode>
                <c:ptCount val="6"/>
                <c:pt idx="0">
                  <c:v>16.98</c:v>
                </c:pt>
                <c:pt idx="1">
                  <c:v>14.15</c:v>
                </c:pt>
                <c:pt idx="2">
                  <c:v>52.83</c:v>
                </c:pt>
                <c:pt idx="3">
                  <c:v>17.920000000000002</c:v>
                </c:pt>
                <c:pt idx="4">
                  <c:v>7.55</c:v>
                </c:pt>
                <c:pt idx="5">
                  <c:v>22.64</c:v>
                </c:pt>
              </c:numCache>
            </c:numRef>
          </c:val>
          <c:extLst>
            <c:ext xmlns:c16="http://schemas.microsoft.com/office/drawing/2014/chart" uri="{C3380CC4-5D6E-409C-BE32-E72D297353CC}">
              <c16:uniqueId val="{00000000-17D5-A645-B6B4-BFA3ED560BD7}"/>
            </c:ext>
          </c:extLst>
        </c:ser>
        <c:ser>
          <c:idx val="1"/>
          <c:order val="1"/>
          <c:tx>
            <c:strRef>
              <c:f>Sheet1!$C$1</c:f>
              <c:strCache>
                <c:ptCount val="1"/>
                <c:pt idx="0">
                  <c:v>2018</c:v>
                </c:pt>
              </c:strCache>
            </c:strRef>
          </c:tx>
          <c:spPr>
            <a:solidFill>
              <a:schemeClr val="accent2"/>
            </a:solidFill>
            <a:ln>
              <a:noFill/>
            </a:ln>
            <a:effectLst/>
          </c:spPr>
          <c:invertIfNegative val="0"/>
          <c:cat>
            <c:strRef>
              <c:f>Sheet1!$A$2:$A$7</c:f>
              <c:strCache>
                <c:ptCount val="6"/>
                <c:pt idx="0">
                  <c:v>Decrease in Adjuncts</c:v>
                </c:pt>
                <c:pt idx="1">
                  <c:v>Decrease in Visitors/short-term faculty</c:v>
                </c:pt>
                <c:pt idx="2">
                  <c:v>Voluntary Resignations/Retirement of Permanent Faculty</c:v>
                </c:pt>
                <c:pt idx="3">
                  <c:v>Buyouts/Early Retirement</c:v>
                </c:pt>
                <c:pt idx="4">
                  <c:v>Non-renewal or termination</c:v>
                </c:pt>
                <c:pt idx="5">
                  <c:v>Involuntary layoffs/nonrenewal not based on performance</c:v>
                </c:pt>
              </c:strCache>
            </c:strRef>
          </c:cat>
          <c:val>
            <c:numRef>
              <c:f>Sheet1!$C$2:$C$7</c:f>
              <c:numCache>
                <c:formatCode>General</c:formatCode>
                <c:ptCount val="6"/>
                <c:pt idx="0">
                  <c:v>10.61</c:v>
                </c:pt>
                <c:pt idx="1">
                  <c:v>7.58</c:v>
                </c:pt>
                <c:pt idx="2">
                  <c:v>63.64</c:v>
                </c:pt>
                <c:pt idx="3">
                  <c:v>10.61</c:v>
                </c:pt>
                <c:pt idx="4">
                  <c:v>7.58</c:v>
                </c:pt>
                <c:pt idx="5">
                  <c:v>9.09</c:v>
                </c:pt>
              </c:numCache>
            </c:numRef>
          </c:val>
          <c:extLst>
            <c:ext xmlns:c16="http://schemas.microsoft.com/office/drawing/2014/chart" uri="{C3380CC4-5D6E-409C-BE32-E72D297353CC}">
              <c16:uniqueId val="{00000001-17D5-A645-B6B4-BFA3ED560BD7}"/>
            </c:ext>
          </c:extLst>
        </c:ser>
        <c:dLbls>
          <c:showLegendKey val="0"/>
          <c:showVal val="0"/>
          <c:showCatName val="0"/>
          <c:showSerName val="0"/>
          <c:showPercent val="0"/>
          <c:showBubbleSize val="0"/>
        </c:dLbls>
        <c:gapWidth val="219"/>
        <c:overlap val="-27"/>
        <c:axId val="168969472"/>
        <c:axId val="168970032"/>
      </c:barChart>
      <c:catAx>
        <c:axId val="168969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970032"/>
        <c:crosses val="autoZero"/>
        <c:auto val="1"/>
        <c:lblAlgn val="ctr"/>
        <c:lblOffset val="100"/>
        <c:noMultiLvlLbl val="0"/>
      </c:catAx>
      <c:valAx>
        <c:axId val="168970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969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701297453598301E-2"/>
          <c:y val="3.2090037141642602E-2"/>
          <c:w val="0.89733321819100298"/>
          <c:h val="0.86567394228730199"/>
        </c:manualLayout>
      </c:layout>
      <c:barChart>
        <c:barDir val="col"/>
        <c:grouping val="clustered"/>
        <c:varyColors val="0"/>
        <c:ser>
          <c:idx val="0"/>
          <c:order val="0"/>
          <c:tx>
            <c:strRef>
              <c:f>Sheet1!$B$1</c:f>
              <c:strCache>
                <c:ptCount val="1"/>
                <c:pt idx="0">
                  <c:v>2016</c:v>
                </c:pt>
              </c:strCache>
            </c:strRef>
          </c:tx>
          <c:spPr>
            <a:solidFill>
              <a:schemeClr val="accent1"/>
            </a:solidFill>
            <a:ln>
              <a:noFill/>
            </a:ln>
            <a:effectLst/>
          </c:spPr>
          <c:invertIfNegative val="0"/>
          <c:dLbls>
            <c:dLbl>
              <c:idx val="0"/>
              <c:layout>
                <c:manualLayout>
                  <c:x val="4.255017255853940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012-4AFD-8DDE-FB5DD24E5EDA}"/>
                </c:ext>
              </c:extLst>
            </c:dLbl>
            <c:dLbl>
              <c:idx val="1"/>
              <c:layout>
                <c:manualLayout>
                  <c:x val="-7.1812629812577798E-3"/>
                  <c:y val="-2.46846439551106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012-4AFD-8DDE-FB5DD24E5EDA}"/>
                </c:ext>
              </c:extLst>
            </c:dLbl>
            <c:dLbl>
              <c:idx val="2"/>
              <c:layout>
                <c:manualLayout>
                  <c:x val="-5.0571047606188402E-3"/>
                  <c:y val="7.6036478072756401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012-4AFD-8DDE-FB5DD24E5EDA}"/>
                </c:ext>
              </c:extLst>
            </c:dLbl>
            <c:dLbl>
              <c:idx val="3"/>
              <c:layout>
                <c:manualLayout>
                  <c:x val="-1.27746004283328E-2"/>
                  <c:y val="5.07065347638506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12-4AFD-8DDE-FB5DD24E5EDA}"/>
                </c:ext>
              </c:extLst>
            </c:dLbl>
            <c:dLbl>
              <c:idx val="4"/>
              <c:layout>
                <c:manualLayout>
                  <c:x val="-1.4506174674991599E-2"/>
                  <c:y val="-4.989407955335960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012-4AFD-8DDE-FB5DD24E5EDA}"/>
                </c:ext>
              </c:extLst>
            </c:dLbl>
            <c:dLbl>
              <c:idx val="5"/>
              <c:tx>
                <c:rich>
                  <a:bodyPr/>
                  <a:lstStyle/>
                  <a:p>
                    <a:r>
                      <a:rPr lang="en-US" dirty="0"/>
                      <a:t>41.34% combined above $100k</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12-4AFD-8DDE-FB5DD24E5EDA}"/>
                </c:ext>
              </c:extLst>
            </c:dLbl>
            <c:dLbl>
              <c:idx val="6"/>
              <c:tx>
                <c:rich>
                  <a:bodyPr/>
                  <a:lstStyle/>
                  <a:p>
                    <a:r>
                      <a:rPr lang="en-US"/>
                      <a:t>N/A</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012-4AFD-8DDE-FB5DD24E5EDA}"/>
                </c:ext>
              </c:extLst>
            </c:dLbl>
            <c:dLbl>
              <c:idx val="7"/>
              <c:tx>
                <c:rich>
                  <a:bodyPr/>
                  <a:lstStyle/>
                  <a:p>
                    <a:r>
                      <a:rPr lang="en-US"/>
                      <a:t>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12-4AFD-8DDE-FB5DD24E5EDA}"/>
                </c:ext>
              </c:extLst>
            </c:dLbl>
            <c:dLbl>
              <c:idx val="8"/>
              <c:tx>
                <c:rich>
                  <a:bodyPr/>
                  <a:lstStyle/>
                  <a:p>
                    <a:r>
                      <a:rPr lang="en-US"/>
                      <a:t>N/A</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012-4AFD-8DDE-FB5DD24E5ED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Below
$50,000</c:v>
                </c:pt>
                <c:pt idx="1">
                  <c:v>$50,001—
$65,000</c:v>
                </c:pt>
                <c:pt idx="2">
                  <c:v>$65,001—
$75,000</c:v>
                </c:pt>
                <c:pt idx="3">
                  <c:v>$75,001—
$85,000</c:v>
                </c:pt>
                <c:pt idx="4">
                  <c:v>$85,001—
$100,000</c:v>
                </c:pt>
                <c:pt idx="5">
                  <c:v>$100,001—
$115,000</c:v>
                </c:pt>
                <c:pt idx="6">
                  <c:v>$115,001—
$130,000</c:v>
                </c:pt>
                <c:pt idx="7">
                  <c:v>$130,001—
$145,000</c:v>
                </c:pt>
                <c:pt idx="8">
                  <c:v>Over
$145,000</c:v>
                </c:pt>
              </c:strCache>
            </c:strRef>
          </c:cat>
          <c:val>
            <c:numRef>
              <c:f>Sheet1!$B$2:$B$10</c:f>
              <c:numCache>
                <c:formatCode>0.00%</c:formatCode>
                <c:ptCount val="9"/>
                <c:pt idx="0">
                  <c:v>4.3299999999999998E-2</c:v>
                </c:pt>
                <c:pt idx="1">
                  <c:v>4.7199999999999999E-2</c:v>
                </c:pt>
                <c:pt idx="2">
                  <c:v>9.8400000000000001E-2</c:v>
                </c:pt>
                <c:pt idx="3">
                  <c:v>0.16139999999999999</c:v>
                </c:pt>
                <c:pt idx="4">
                  <c:v>0.2205</c:v>
                </c:pt>
                <c:pt idx="5">
                  <c:v>0.41339999999999999</c:v>
                </c:pt>
                <c:pt idx="6" formatCode="General">
                  <c:v>0</c:v>
                </c:pt>
                <c:pt idx="7" formatCode="General">
                  <c:v>0</c:v>
                </c:pt>
                <c:pt idx="8" formatCode="General">
                  <c:v>0</c:v>
                </c:pt>
              </c:numCache>
            </c:numRef>
          </c:val>
          <c:extLst>
            <c:ext xmlns:c16="http://schemas.microsoft.com/office/drawing/2014/chart" uri="{C3380CC4-5D6E-409C-BE32-E72D297353CC}">
              <c16:uniqueId val="{00000009-1012-4AFD-8DDE-FB5DD24E5EDA}"/>
            </c:ext>
          </c:extLst>
        </c:ser>
        <c:ser>
          <c:idx val="1"/>
          <c:order val="1"/>
          <c:tx>
            <c:strRef>
              <c:f>Sheet1!$C$1</c:f>
              <c:strCache>
                <c:ptCount val="1"/>
                <c:pt idx="0">
                  <c:v>2018</c:v>
                </c:pt>
              </c:strCache>
            </c:strRef>
          </c:tx>
          <c:spPr>
            <a:solidFill>
              <a:schemeClr val="accent2"/>
            </a:solidFill>
            <a:ln>
              <a:noFill/>
            </a:ln>
            <a:effectLst/>
          </c:spPr>
          <c:invertIfNegative val="0"/>
          <c:dLbls>
            <c:dLbl>
              <c:idx val="0"/>
              <c:layout>
                <c:manualLayout>
                  <c:x val="7.1149249169538704E-3"/>
                  <c:y val="-2.468464395510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012-4AFD-8DDE-FB5DD24E5EDA}"/>
                </c:ext>
              </c:extLst>
            </c:dLbl>
            <c:dLbl>
              <c:idx val="1"/>
              <c:layout>
                <c:manualLayout>
                  <c:x val="1.063754313963480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012-4AFD-8DDE-FB5DD24E5EDA}"/>
                </c:ext>
              </c:extLst>
            </c:dLbl>
            <c:dLbl>
              <c:idx val="2"/>
              <c:layout>
                <c:manualLayout>
                  <c:x val="6.0988301466632401E-3"/>
                  <c:y val="2.553985996615289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012-4AFD-8DDE-FB5DD24E5EDA}"/>
                </c:ext>
              </c:extLst>
            </c:dLbl>
            <c:dLbl>
              <c:idx val="4"/>
              <c:layout>
                <c:manualLayout>
                  <c:x val="8.3223279433935309E-3"/>
                  <c:y val="-2.4937321412917901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012-4AFD-8DDE-FB5DD24E5EDA}"/>
                </c:ext>
              </c:extLst>
            </c:dLbl>
            <c:dLbl>
              <c:idx val="5"/>
              <c:layout>
                <c:manualLayout>
                  <c:x val="9.5737888256713592E-3"/>
                  <c:y val="-2.468464395510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012-4AFD-8DDE-FB5DD24E5ED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Below
$50,000</c:v>
                </c:pt>
                <c:pt idx="1">
                  <c:v>$50,001—
$65,000</c:v>
                </c:pt>
                <c:pt idx="2">
                  <c:v>$65,001—
$75,000</c:v>
                </c:pt>
                <c:pt idx="3">
                  <c:v>$75,001—
$85,000</c:v>
                </c:pt>
                <c:pt idx="4">
                  <c:v>$85,001—
$100,000</c:v>
                </c:pt>
                <c:pt idx="5">
                  <c:v>$100,001—
$115,000</c:v>
                </c:pt>
                <c:pt idx="6">
                  <c:v>$115,001—
$130,000</c:v>
                </c:pt>
                <c:pt idx="7">
                  <c:v>$130,001—
$145,000</c:v>
                </c:pt>
                <c:pt idx="8">
                  <c:v>Over
$145,000</c:v>
                </c:pt>
              </c:strCache>
            </c:strRef>
          </c:cat>
          <c:val>
            <c:numRef>
              <c:f>Sheet1!$C$2:$C$10</c:f>
              <c:numCache>
                <c:formatCode>0.00%</c:formatCode>
                <c:ptCount val="9"/>
                <c:pt idx="0">
                  <c:v>1.8100000000000002E-2</c:v>
                </c:pt>
                <c:pt idx="1">
                  <c:v>7.9399999999999998E-2</c:v>
                </c:pt>
                <c:pt idx="2">
                  <c:v>9.3899999999999997E-2</c:v>
                </c:pt>
                <c:pt idx="3">
                  <c:v>0.17330000000000001</c:v>
                </c:pt>
                <c:pt idx="4">
                  <c:v>0.22020000000000001</c:v>
                </c:pt>
                <c:pt idx="5">
                  <c:v>0.1444</c:v>
                </c:pt>
                <c:pt idx="6">
                  <c:v>0.1047</c:v>
                </c:pt>
                <c:pt idx="7">
                  <c:v>6.8599999999999994E-2</c:v>
                </c:pt>
                <c:pt idx="8">
                  <c:v>7.22E-2</c:v>
                </c:pt>
              </c:numCache>
            </c:numRef>
          </c:val>
          <c:extLst>
            <c:ext xmlns:c16="http://schemas.microsoft.com/office/drawing/2014/chart" uri="{C3380CC4-5D6E-409C-BE32-E72D297353CC}">
              <c16:uniqueId val="{0000000F-1012-4AFD-8DDE-FB5DD24E5EDA}"/>
            </c:ext>
          </c:extLst>
        </c:ser>
        <c:dLbls>
          <c:showLegendKey val="0"/>
          <c:showVal val="0"/>
          <c:showCatName val="0"/>
          <c:showSerName val="0"/>
          <c:showPercent val="0"/>
          <c:showBubbleSize val="0"/>
        </c:dLbls>
        <c:gapWidth val="70"/>
        <c:overlap val="-1"/>
        <c:axId val="171101456"/>
        <c:axId val="171102016"/>
      </c:barChart>
      <c:catAx>
        <c:axId val="171101456"/>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bg2">
                <a:lumMod val="90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1102016"/>
        <c:crosses val="autoZero"/>
        <c:auto val="1"/>
        <c:lblAlgn val="ctr"/>
        <c:lblOffset val="100"/>
        <c:noMultiLvlLbl val="0"/>
      </c:catAx>
      <c:valAx>
        <c:axId val="171102016"/>
        <c:scaling>
          <c:orientation val="minMax"/>
        </c:scaling>
        <c:delete val="1"/>
        <c:axPos val="l"/>
        <c:majorGridlines>
          <c:spPr>
            <a:ln w="9525" cap="flat" cmpd="sng" algn="ctr">
              <a:noFill/>
              <a:round/>
            </a:ln>
            <a:effectLst/>
          </c:spPr>
        </c:majorGridlines>
        <c:numFmt formatCode="0%" sourceLinked="0"/>
        <c:majorTickMark val="none"/>
        <c:minorTickMark val="none"/>
        <c:tickLblPos val="nextTo"/>
        <c:crossAx val="1711014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chemeClr val="accent1"/>
            </a:solidFill>
            <a:ln>
              <a:noFill/>
            </a:ln>
            <a:effectLst/>
          </c:spPr>
          <c:invertIfNegative val="0"/>
          <c:dLbls>
            <c:dLbl>
              <c:idx val="0"/>
              <c:layout>
                <c:manualLayout>
                  <c:x val="-1.2140035942494101E-3"/>
                  <c:y val="-3.289758824999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13-4115-B97A-E256DF4F44B0}"/>
                </c:ext>
              </c:extLst>
            </c:dLbl>
            <c:dLbl>
              <c:idx val="2"/>
              <c:layout>
                <c:manualLayout>
                  <c:x val="6.2172135910251898E-5"/>
                  <c:y val="6.3064877678844003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13-4115-B97A-E256DF4F44B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Stayed the Same</c:v>
                </c:pt>
                <c:pt idx="2">
                  <c:v>Decreased</c:v>
                </c:pt>
              </c:strCache>
            </c:strRef>
          </c:cat>
          <c:val>
            <c:numRef>
              <c:f>Sheet1!$B$2:$B$4</c:f>
              <c:numCache>
                <c:formatCode>0.00%</c:formatCode>
                <c:ptCount val="3"/>
                <c:pt idx="0">
                  <c:v>0.622</c:v>
                </c:pt>
                <c:pt idx="1">
                  <c:v>0.34649999999999997</c:v>
                </c:pt>
                <c:pt idx="2">
                  <c:v>3.15E-2</c:v>
                </c:pt>
              </c:numCache>
            </c:numRef>
          </c:val>
          <c:extLst>
            <c:ext xmlns:c16="http://schemas.microsoft.com/office/drawing/2014/chart" uri="{C3380CC4-5D6E-409C-BE32-E72D297353CC}">
              <c16:uniqueId val="{00000002-D313-4115-B97A-E256DF4F44B0}"/>
            </c:ext>
          </c:extLst>
        </c:ser>
        <c:ser>
          <c:idx val="1"/>
          <c:order val="1"/>
          <c:tx>
            <c:strRef>
              <c:f>Sheet1!$C$1</c:f>
              <c:strCache>
                <c:ptCount val="1"/>
                <c:pt idx="0">
                  <c:v>2018</c:v>
                </c:pt>
              </c:strCache>
            </c:strRef>
          </c:tx>
          <c:spPr>
            <a:solidFill>
              <a:schemeClr val="accent2"/>
            </a:solidFill>
            <a:ln>
              <a:noFill/>
            </a:ln>
            <a:effectLst/>
          </c:spPr>
          <c:invertIfNegative val="0"/>
          <c:dLbls>
            <c:dLbl>
              <c:idx val="0"/>
              <c:layout>
                <c:manualLayout>
                  <c:x val="4.880615602962150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13-4115-B97A-E256DF4F44B0}"/>
                </c:ext>
              </c:extLst>
            </c:dLbl>
            <c:dLbl>
              <c:idx val="1"/>
              <c:layout>
                <c:manualLayout>
                  <c:x val="1.72455623351319E-3"/>
                  <c:y val="5.00289570802883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13-4115-B97A-E256DF4F44B0}"/>
                </c:ext>
              </c:extLst>
            </c:dLbl>
            <c:dLbl>
              <c:idx val="2"/>
              <c:layout>
                <c:manualLayout>
                  <c:x val="1.9310418372144801E-4"/>
                  <c:y val="-9.749957544434149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13-4115-B97A-E256DF4F44B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Increased</c:v>
                </c:pt>
                <c:pt idx="1">
                  <c:v>Stayed the Same</c:v>
                </c:pt>
                <c:pt idx="2">
                  <c:v>Decreased</c:v>
                </c:pt>
              </c:strCache>
            </c:strRef>
          </c:cat>
          <c:val>
            <c:numRef>
              <c:f>Sheet1!$C$2:$C$4</c:f>
              <c:numCache>
                <c:formatCode>0.00%</c:formatCode>
                <c:ptCount val="3"/>
                <c:pt idx="0">
                  <c:v>0.65090000000000003</c:v>
                </c:pt>
                <c:pt idx="1">
                  <c:v>0.33090000000000003</c:v>
                </c:pt>
                <c:pt idx="2">
                  <c:v>1.8200000000000001E-2</c:v>
                </c:pt>
              </c:numCache>
            </c:numRef>
          </c:val>
          <c:extLst>
            <c:ext xmlns:c16="http://schemas.microsoft.com/office/drawing/2014/chart" uri="{C3380CC4-5D6E-409C-BE32-E72D297353CC}">
              <c16:uniqueId val="{00000006-D313-4115-B97A-E256DF4F44B0}"/>
            </c:ext>
          </c:extLst>
        </c:ser>
        <c:dLbls>
          <c:showLegendKey val="0"/>
          <c:showVal val="0"/>
          <c:showCatName val="0"/>
          <c:showSerName val="0"/>
          <c:showPercent val="0"/>
          <c:showBubbleSize val="0"/>
        </c:dLbls>
        <c:gapWidth val="219"/>
        <c:overlap val="-27"/>
        <c:axId val="171104816"/>
        <c:axId val="171105376"/>
      </c:barChart>
      <c:catAx>
        <c:axId val="17110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71105376"/>
        <c:crosses val="autoZero"/>
        <c:auto val="1"/>
        <c:lblAlgn val="ctr"/>
        <c:lblOffset val="100"/>
        <c:noMultiLvlLbl val="0"/>
      </c:catAx>
      <c:valAx>
        <c:axId val="171105376"/>
        <c:scaling>
          <c:orientation val="minMax"/>
        </c:scaling>
        <c:delete val="1"/>
        <c:axPos val="l"/>
        <c:majorGridlines>
          <c:spPr>
            <a:ln w="9525" cap="flat" cmpd="sng" algn="ctr">
              <a:noFill/>
              <a:round/>
            </a:ln>
            <a:effectLst/>
          </c:spPr>
        </c:majorGridlines>
        <c:numFmt formatCode="0%" sourceLinked="0"/>
        <c:majorTickMark val="none"/>
        <c:minorTickMark val="none"/>
        <c:tickLblPos val="nextTo"/>
        <c:crossAx val="1711048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chemeClr val="accent1"/>
            </a:solidFill>
            <a:ln>
              <a:noFill/>
            </a:ln>
            <a:effectLst/>
          </c:spPr>
          <c:invertIfNegative val="0"/>
          <c:dLbls>
            <c:dLbl>
              <c:idx val="0"/>
              <c:layout>
                <c:manualLayout>
                  <c:x val="-2.47447159603181E-2"/>
                  <c:y val="2.02846127142311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62-4B54-89C2-4FF1E7E4C12B}"/>
                </c:ext>
              </c:extLst>
            </c:dLbl>
            <c:dLbl>
              <c:idx val="1"/>
              <c:layout>
                <c:manualLayout>
                  <c:x val="-6.5363089905746703E-3"/>
                  <c:y val="1.06364401928462E-2"/>
                </c:manualLayout>
              </c:layout>
              <c:tx>
                <c:rich>
                  <a:bodyPr/>
                  <a:lstStyle/>
                  <a:p>
                    <a:r>
                      <a:rPr lang="en-US" dirty="0"/>
                      <a:t>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62-4B54-89C2-4FF1E7E4C12B}"/>
                </c:ext>
              </c:extLst>
            </c:dLbl>
            <c:dLbl>
              <c:idx val="2"/>
              <c:layout>
                <c:manualLayout>
                  <c:x val="-1.75858621386412E-2"/>
                  <c:y val="1.1267088969634499E-2"/>
                </c:manualLayout>
              </c:layout>
              <c:tx>
                <c:rich>
                  <a:bodyPr/>
                  <a:lstStyle/>
                  <a:p>
                    <a:r>
                      <a:rPr lang="en-US" dirty="0"/>
                      <a:t>N/A</a:t>
                    </a:r>
                  </a:p>
                </c:rich>
              </c:tx>
              <c:showLegendKey val="0"/>
              <c:showVal val="1"/>
              <c:showCatName val="0"/>
              <c:showSerName val="0"/>
              <c:showPercent val="0"/>
              <c:showBubbleSize val="0"/>
              <c:extLst>
                <c:ext xmlns:c15="http://schemas.microsoft.com/office/drawing/2012/chart" uri="{CE6537A1-D6FC-4f65-9D91-7224C49458BB}">
                  <c15:layout>
                    <c:manualLayout>
                      <c:w val="4.2113387359272503E-2"/>
                      <c:h val="5.9909749386206197E-2"/>
                    </c:manualLayout>
                  </c15:layout>
                </c:ext>
                <c:ext xmlns:c16="http://schemas.microsoft.com/office/drawing/2014/chart" uri="{C3380CC4-5D6E-409C-BE32-E72D297353CC}">
                  <c16:uniqueId val="{00000002-3462-4B54-89C2-4FF1E7E4C12B}"/>
                </c:ext>
              </c:extLst>
            </c:dLbl>
            <c:dLbl>
              <c:idx val="3"/>
              <c:layout>
                <c:manualLayout>
                  <c:x val="-1.17653561830345E-2"/>
                  <c:y val="1.06364401928463E-2"/>
                </c:manualLayout>
              </c:layout>
              <c:tx>
                <c:rich>
                  <a:bodyPr/>
                  <a:lstStyle/>
                  <a:p>
                    <a:r>
                      <a:rPr lang="en-US" dirty="0"/>
                      <a:t>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62-4B54-89C2-4FF1E7E4C12B}"/>
                </c:ext>
              </c:extLst>
            </c:dLbl>
            <c:dLbl>
              <c:idx val="4"/>
              <c:layout>
                <c:manualLayout>
                  <c:x val="-1.43798797792642E-2"/>
                  <c:y val="5.3182200964230998E-3"/>
                </c:manualLayout>
              </c:layout>
              <c:tx>
                <c:rich>
                  <a:bodyPr/>
                  <a:lstStyle/>
                  <a:p>
                    <a:r>
                      <a:rPr lang="en-US" dirty="0"/>
                      <a:t>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62-4B54-89C2-4FF1E7E4C12B}"/>
                </c:ext>
              </c:extLst>
            </c:dLbl>
            <c:dLbl>
              <c:idx val="5"/>
              <c:layout>
                <c:manualLayout>
                  <c:x val="-1.6994403375494099E-2"/>
                  <c:y val="7.9773301446346492E-3"/>
                </c:manualLayout>
              </c:layout>
              <c:tx>
                <c:rich>
                  <a:bodyPr/>
                  <a:lstStyle/>
                  <a:p>
                    <a:r>
                      <a:rPr lang="en-US" dirty="0"/>
                      <a:t>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62-4B54-89C2-4FF1E7E4C12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 Change </c:v>
                </c:pt>
                <c:pt idx="1">
                  <c:v>Yes: Now Eligible</c:v>
                </c:pt>
                <c:pt idx="2">
                  <c:v>Yes: Increase in Amount</c:v>
                </c:pt>
                <c:pt idx="3">
                  <c:v>Yes: Lost Eligibility</c:v>
                </c:pt>
                <c:pt idx="4">
                  <c:v>Yes: Decrease in Amount</c:v>
                </c:pt>
                <c:pt idx="5">
                  <c:v>Not Sure</c:v>
                </c:pt>
              </c:strCache>
            </c:strRef>
          </c:cat>
          <c:val>
            <c:numRef>
              <c:f>Sheet1!$B$2:$B$7</c:f>
              <c:numCache>
                <c:formatCode>0.00%</c:formatCode>
                <c:ptCount val="6"/>
                <c:pt idx="0">
                  <c:v>0.85260000000000002</c:v>
                </c:pt>
                <c:pt idx="1">
                  <c:v>0</c:v>
                </c:pt>
                <c:pt idx="2">
                  <c:v>0</c:v>
                </c:pt>
                <c:pt idx="3">
                  <c:v>0</c:v>
                </c:pt>
                <c:pt idx="4">
                  <c:v>0</c:v>
                </c:pt>
                <c:pt idx="5">
                  <c:v>0</c:v>
                </c:pt>
              </c:numCache>
            </c:numRef>
          </c:val>
          <c:extLst>
            <c:ext xmlns:c16="http://schemas.microsoft.com/office/drawing/2014/chart" uri="{C3380CC4-5D6E-409C-BE32-E72D297353CC}">
              <c16:uniqueId val="{00000006-3462-4B54-89C2-4FF1E7E4C12B}"/>
            </c:ext>
          </c:extLst>
        </c:ser>
        <c:ser>
          <c:idx val="1"/>
          <c:order val="1"/>
          <c:tx>
            <c:strRef>
              <c:f>Sheet1!$C$1</c:f>
              <c:strCache>
                <c:ptCount val="1"/>
                <c:pt idx="0">
                  <c:v>2018</c:v>
                </c:pt>
              </c:strCache>
            </c:strRef>
          </c:tx>
          <c:spPr>
            <a:solidFill>
              <a:schemeClr val="accent2"/>
            </a:solidFill>
            <a:ln>
              <a:noFill/>
            </a:ln>
            <a:effectLst/>
          </c:spPr>
          <c:invertIfNegative val="0"/>
          <c:dLbls>
            <c:dLbl>
              <c:idx val="0"/>
              <c:layout>
                <c:manualLayout>
                  <c:x val="2.187499999999999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62-4B54-89C2-4FF1E7E4C12B}"/>
                </c:ext>
              </c:extLst>
            </c:dLbl>
            <c:dLbl>
              <c:idx val="1"/>
              <c:layout>
                <c:manualLayout>
                  <c:x val="6.9536034259729002E-3"/>
                  <c:y val="-3.15324388394317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462-4B54-89C2-4FF1E7E4C12B}"/>
                </c:ext>
              </c:extLst>
            </c:dLbl>
            <c:dLbl>
              <c:idx val="2"/>
              <c:layout>
                <c:manualLayout>
                  <c:x val="5.4221513761812104E-3"/>
                  <c:y val="5.31822009642309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62-4B54-89C2-4FF1E7E4C12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 Change </c:v>
                </c:pt>
                <c:pt idx="1">
                  <c:v>Yes: Now Eligible</c:v>
                </c:pt>
                <c:pt idx="2">
                  <c:v>Yes: Increase in Amount</c:v>
                </c:pt>
                <c:pt idx="3">
                  <c:v>Yes: Lost Eligibility</c:v>
                </c:pt>
                <c:pt idx="4">
                  <c:v>Yes: Decrease in Amount</c:v>
                </c:pt>
                <c:pt idx="5">
                  <c:v>Not Sure</c:v>
                </c:pt>
              </c:strCache>
            </c:strRef>
          </c:cat>
          <c:val>
            <c:numRef>
              <c:f>Sheet1!$C$2:$C$7</c:f>
              <c:numCache>
                <c:formatCode>0.00%</c:formatCode>
                <c:ptCount val="6"/>
                <c:pt idx="0">
                  <c:v>0.8327</c:v>
                </c:pt>
                <c:pt idx="1">
                  <c:v>7.3000000000000001E-3</c:v>
                </c:pt>
                <c:pt idx="2">
                  <c:v>1.09E-2</c:v>
                </c:pt>
                <c:pt idx="3">
                  <c:v>2.18E-2</c:v>
                </c:pt>
                <c:pt idx="4">
                  <c:v>2.5499999999999998E-2</c:v>
                </c:pt>
                <c:pt idx="5">
                  <c:v>0.1018</c:v>
                </c:pt>
              </c:numCache>
            </c:numRef>
          </c:val>
          <c:extLst>
            <c:ext xmlns:c16="http://schemas.microsoft.com/office/drawing/2014/chart" uri="{C3380CC4-5D6E-409C-BE32-E72D297353CC}">
              <c16:uniqueId val="{0000000A-3462-4B54-89C2-4FF1E7E4C12B}"/>
            </c:ext>
          </c:extLst>
        </c:ser>
        <c:dLbls>
          <c:showLegendKey val="0"/>
          <c:showVal val="0"/>
          <c:showCatName val="0"/>
          <c:showSerName val="0"/>
          <c:showPercent val="0"/>
          <c:showBubbleSize val="0"/>
        </c:dLbls>
        <c:gapWidth val="219"/>
        <c:overlap val="-27"/>
        <c:axId val="170896432"/>
        <c:axId val="170896992"/>
      </c:barChart>
      <c:catAx>
        <c:axId val="170896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70896992"/>
        <c:crosses val="autoZero"/>
        <c:auto val="1"/>
        <c:lblAlgn val="ctr"/>
        <c:lblOffset val="100"/>
        <c:noMultiLvlLbl val="0"/>
      </c:catAx>
      <c:valAx>
        <c:axId val="170896992"/>
        <c:scaling>
          <c:orientation val="minMax"/>
        </c:scaling>
        <c:delete val="1"/>
        <c:axPos val="l"/>
        <c:majorGridlines>
          <c:spPr>
            <a:ln w="9525" cap="flat" cmpd="sng" algn="ctr">
              <a:noFill/>
              <a:round/>
            </a:ln>
            <a:effectLst/>
          </c:spPr>
        </c:majorGridlines>
        <c:numFmt formatCode="0%" sourceLinked="0"/>
        <c:majorTickMark val="none"/>
        <c:minorTickMark val="none"/>
        <c:tickLblPos val="nextTo"/>
        <c:crossAx val="1708964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chemeClr val="accent1"/>
            </a:solidFill>
            <a:ln>
              <a:noFill/>
            </a:ln>
            <a:effectLst/>
          </c:spPr>
          <c:invertIfNegative val="0"/>
          <c:dLbls>
            <c:dLbl>
              <c:idx val="0"/>
              <c:layout>
                <c:manualLayout>
                  <c:x val="-1.2140035942494101E-3"/>
                  <c:y val="-3.289758824999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29-4F96-935A-B5269A912CE1}"/>
                </c:ext>
              </c:extLst>
            </c:dLbl>
            <c:dLbl>
              <c:idx val="1"/>
              <c:layout>
                <c:manualLayout>
                  <c:x val="-1.6994403375494099E-2"/>
                  <c:y val="5.3182200964232004E-3"/>
                </c:manualLayout>
              </c:layout>
              <c:tx>
                <c:rich>
                  <a:bodyPr/>
                  <a:lstStyle/>
                  <a:p>
                    <a:r>
                      <a:rPr lang="en-US" dirty="0"/>
                      <a:t>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29-4F96-935A-B5269A912CE1}"/>
                </c:ext>
              </c:extLst>
            </c:dLbl>
            <c:dLbl>
              <c:idx val="2"/>
              <c:layout>
                <c:manualLayout>
                  <c:x val="-9.0886604508942006E-3"/>
                  <c:y val="1.12670889696346E-2"/>
                </c:manualLayout>
              </c:layout>
              <c:tx>
                <c:rich>
                  <a:bodyPr/>
                  <a:lstStyle/>
                  <a:p>
                    <a:r>
                      <a:rPr lang="en-US" dirty="0"/>
                      <a:t>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29-4F96-935A-B5269A912CE1}"/>
                </c:ext>
              </c:extLst>
            </c:dLbl>
            <c:dLbl>
              <c:idx val="3"/>
              <c:layout>
                <c:manualLayout>
                  <c:x val="-9.1508325868046008E-3"/>
                  <c:y val="7.9773301446346492E-3"/>
                </c:manualLayout>
              </c:layout>
              <c:tx>
                <c:rich>
                  <a:bodyPr/>
                  <a:lstStyle/>
                  <a:p>
                    <a:r>
                      <a:rPr lang="en-US"/>
                      <a:t>N/A</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29-4F96-935A-B5269A912CE1}"/>
                </c:ext>
              </c:extLst>
            </c:dLbl>
            <c:dLbl>
              <c:idx val="4"/>
              <c:layout>
                <c:manualLayout>
                  <c:x val="-5.2290471924598099E-3"/>
                  <c:y val="1.06364401928463E-2"/>
                </c:manualLayout>
              </c:layout>
              <c:tx>
                <c:rich>
                  <a:bodyPr/>
                  <a:lstStyle/>
                  <a:p>
                    <a:r>
                      <a:rPr lang="en-US"/>
                      <a:t>N/A</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A29-4F96-935A-B5269A912CE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Yes</c:v>
                </c:pt>
                <c:pt idx="1">
                  <c:v>Yes: Now Eligible</c:v>
                </c:pt>
                <c:pt idx="2">
                  <c:v>Yes: Amount Increased</c:v>
                </c:pt>
                <c:pt idx="3">
                  <c:v>Yes: No Longer Eligible </c:v>
                </c:pt>
                <c:pt idx="4">
                  <c:v>Yes: Amount Decreased</c:v>
                </c:pt>
              </c:strCache>
            </c:strRef>
          </c:cat>
          <c:val>
            <c:numRef>
              <c:f>Sheet1!$B$2:$B$6</c:f>
              <c:numCache>
                <c:formatCode>0.00%</c:formatCode>
                <c:ptCount val="5"/>
                <c:pt idx="0">
                  <c:v>0.255</c:v>
                </c:pt>
                <c:pt idx="1">
                  <c:v>0</c:v>
                </c:pt>
                <c:pt idx="2">
                  <c:v>0</c:v>
                </c:pt>
                <c:pt idx="3">
                  <c:v>0</c:v>
                </c:pt>
                <c:pt idx="4">
                  <c:v>0</c:v>
                </c:pt>
              </c:numCache>
            </c:numRef>
          </c:val>
          <c:extLst>
            <c:ext xmlns:c16="http://schemas.microsoft.com/office/drawing/2014/chart" uri="{C3380CC4-5D6E-409C-BE32-E72D297353CC}">
              <c16:uniqueId val="{00000005-6A29-4F96-935A-B5269A912CE1}"/>
            </c:ext>
          </c:extLst>
        </c:ser>
        <c:ser>
          <c:idx val="1"/>
          <c:order val="1"/>
          <c:tx>
            <c:strRef>
              <c:f>Sheet1!$C$1</c:f>
              <c:strCache>
                <c:ptCount val="1"/>
                <c:pt idx="0">
                  <c:v>2018</c:v>
                </c:pt>
              </c:strCache>
            </c:strRef>
          </c:tx>
          <c:spPr>
            <a:solidFill>
              <a:schemeClr val="accent2"/>
            </a:solidFill>
            <a:ln>
              <a:noFill/>
            </a:ln>
            <a:effectLst/>
          </c:spPr>
          <c:invertIfNegative val="0"/>
          <c:dLbls>
            <c:dLbl>
              <c:idx val="0"/>
              <c:layout>
                <c:manualLayout>
                  <c:x val="1.7953233584111401E-2"/>
                  <c:y val="-4.874978772217069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A29-4F96-935A-B5269A912CE1}"/>
                </c:ext>
              </c:extLst>
            </c:dLbl>
            <c:dLbl>
              <c:idx val="1"/>
              <c:layout>
                <c:manualLayout>
                  <c:x val="1.72455623351319E-3"/>
                  <c:y val="5.00289570802883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A29-4F96-935A-B5269A912CE1}"/>
                </c:ext>
              </c:extLst>
            </c:dLbl>
            <c:dLbl>
              <c:idx val="2"/>
              <c:layout>
                <c:manualLayout>
                  <c:x val="1.9310418372144801E-4"/>
                  <c:y val="-9.749957544434149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A29-4F96-935A-B5269A912CE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Yes</c:v>
                </c:pt>
                <c:pt idx="1">
                  <c:v>Yes: Now Eligible</c:v>
                </c:pt>
                <c:pt idx="2">
                  <c:v>Yes: Amount Increased</c:v>
                </c:pt>
                <c:pt idx="3">
                  <c:v>Yes: No Longer Eligible </c:v>
                </c:pt>
                <c:pt idx="4">
                  <c:v>Yes: Amount Decreased</c:v>
                </c:pt>
              </c:strCache>
            </c:strRef>
          </c:cat>
          <c:val>
            <c:numRef>
              <c:f>Sheet1!$C$2:$C$6</c:f>
              <c:numCache>
                <c:formatCode>0.00%</c:formatCode>
                <c:ptCount val="5"/>
                <c:pt idx="0">
                  <c:v>0.18099999999999999</c:v>
                </c:pt>
                <c:pt idx="1">
                  <c:v>2.1700000000000001E-2</c:v>
                </c:pt>
                <c:pt idx="2">
                  <c:v>2.1700000000000001E-2</c:v>
                </c:pt>
                <c:pt idx="3">
                  <c:v>7.1999999999999998E-3</c:v>
                </c:pt>
                <c:pt idx="4">
                  <c:v>0.13039999999999999</c:v>
                </c:pt>
              </c:numCache>
            </c:numRef>
          </c:val>
          <c:extLst>
            <c:ext xmlns:c16="http://schemas.microsoft.com/office/drawing/2014/chart" uri="{C3380CC4-5D6E-409C-BE32-E72D297353CC}">
              <c16:uniqueId val="{00000009-6A29-4F96-935A-B5269A912CE1}"/>
            </c:ext>
          </c:extLst>
        </c:ser>
        <c:dLbls>
          <c:showLegendKey val="0"/>
          <c:showVal val="0"/>
          <c:showCatName val="0"/>
          <c:showSerName val="0"/>
          <c:showPercent val="0"/>
          <c:showBubbleSize val="0"/>
        </c:dLbls>
        <c:gapWidth val="219"/>
        <c:overlap val="-27"/>
        <c:axId val="170899792"/>
        <c:axId val="170900352"/>
      </c:barChart>
      <c:catAx>
        <c:axId val="170899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70900352"/>
        <c:crosses val="autoZero"/>
        <c:auto val="1"/>
        <c:lblAlgn val="ctr"/>
        <c:lblOffset val="100"/>
        <c:noMultiLvlLbl val="0"/>
      </c:catAx>
      <c:valAx>
        <c:axId val="170900352"/>
        <c:scaling>
          <c:orientation val="minMax"/>
        </c:scaling>
        <c:delete val="1"/>
        <c:axPos val="l"/>
        <c:majorGridlines>
          <c:spPr>
            <a:ln w="9525" cap="flat" cmpd="sng" algn="ctr">
              <a:noFill/>
              <a:round/>
            </a:ln>
            <a:effectLst/>
          </c:spPr>
        </c:majorGridlines>
        <c:numFmt formatCode="0%" sourceLinked="0"/>
        <c:majorTickMark val="none"/>
        <c:minorTickMark val="none"/>
        <c:tickLblPos val="nextTo"/>
        <c:crossAx val="1708997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chemeClr val="accent1"/>
            </a:solidFill>
            <a:ln>
              <a:noFill/>
            </a:ln>
            <a:effectLst/>
          </c:spPr>
          <c:invertIfNegative val="0"/>
          <c:dLbls>
            <c:dLbl>
              <c:idx val="0"/>
              <c:layout>
                <c:manualLayout>
                  <c:x val="-1.1672097979168799E-2"/>
                  <c:y val="-3.289758824999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C0-45B8-B751-D04C1AC62D37}"/>
                </c:ext>
              </c:extLst>
            </c:dLbl>
            <c:dLbl>
              <c:idx val="1"/>
              <c:layout>
                <c:manualLayout>
                  <c:x val="-1.6994403375494099E-2"/>
                  <c:y val="5.3182200964232004E-3"/>
                </c:manualLayout>
              </c:layout>
              <c:tx>
                <c:rich>
                  <a:bodyPr/>
                  <a:lstStyle/>
                  <a:p>
                    <a:r>
                      <a:rPr lang="en-US" dirty="0"/>
                      <a:t>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C0-45B8-B751-D04C1AC62D37}"/>
                </c:ext>
              </c:extLst>
            </c:dLbl>
            <c:dLbl>
              <c:idx val="2"/>
              <c:layout>
                <c:manualLayout>
                  <c:x val="-9.0886604508942006E-3"/>
                  <c:y val="1.12670889696346E-2"/>
                </c:manualLayout>
              </c:layout>
              <c:tx>
                <c:rich>
                  <a:bodyPr/>
                  <a:lstStyle/>
                  <a:p>
                    <a:r>
                      <a:rPr lang="en-US" dirty="0"/>
                      <a:t>N/A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C0-45B8-B751-D04C1AC62D37}"/>
                </c:ext>
              </c:extLst>
            </c:dLbl>
            <c:dLbl>
              <c:idx val="3"/>
              <c:layout>
                <c:manualLayout>
                  <c:x val="-9.1508325868046008E-3"/>
                  <c:y val="7.9773301446346492E-3"/>
                </c:manualLayout>
              </c:layout>
              <c:tx>
                <c:rich>
                  <a:bodyPr/>
                  <a:lstStyle/>
                  <a:p>
                    <a:r>
                      <a:rPr lang="en-US"/>
                      <a:t>N/A</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C0-45B8-B751-D04C1AC62D37}"/>
                </c:ext>
              </c:extLst>
            </c:dLbl>
            <c:dLbl>
              <c:idx val="4"/>
              <c:layout>
                <c:manualLayout>
                  <c:x val="-5.2290471924598099E-3"/>
                  <c:y val="1.06364401928463E-2"/>
                </c:manualLayout>
              </c:layout>
              <c:tx>
                <c:rich>
                  <a:bodyPr/>
                  <a:lstStyle/>
                  <a:p>
                    <a:r>
                      <a:rPr lang="en-US"/>
                      <a:t>N/A</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C0-45B8-B751-D04C1AC62D3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c:v>
                </c:pt>
                <c:pt idx="1">
                  <c:v>No: Still Eligible </c:v>
                </c:pt>
                <c:pt idx="2">
                  <c:v>No: Not Entitled to This Funding (But Received Discretionary Funding)</c:v>
                </c:pt>
                <c:pt idx="3">
                  <c:v>No: Not Entitled to This Funding (Eligible for Discretionary Funding)</c:v>
                </c:pt>
                <c:pt idx="4">
                  <c:v>No: Not Entitled to This Funding </c:v>
                </c:pt>
              </c:strCache>
            </c:strRef>
          </c:cat>
          <c:val>
            <c:numRef>
              <c:f>Sheet1!$B$2:$B$6</c:f>
              <c:numCache>
                <c:formatCode>0.00%</c:formatCode>
                <c:ptCount val="5"/>
                <c:pt idx="0">
                  <c:v>0.745</c:v>
                </c:pt>
                <c:pt idx="1">
                  <c:v>0</c:v>
                </c:pt>
                <c:pt idx="2">
                  <c:v>0</c:v>
                </c:pt>
                <c:pt idx="3">
                  <c:v>0</c:v>
                </c:pt>
                <c:pt idx="4">
                  <c:v>0</c:v>
                </c:pt>
              </c:numCache>
            </c:numRef>
          </c:val>
          <c:extLst>
            <c:ext xmlns:c16="http://schemas.microsoft.com/office/drawing/2014/chart" uri="{C3380CC4-5D6E-409C-BE32-E72D297353CC}">
              <c16:uniqueId val="{00000005-B3C0-45B8-B751-D04C1AC62D37}"/>
            </c:ext>
          </c:extLst>
        </c:ser>
        <c:ser>
          <c:idx val="1"/>
          <c:order val="1"/>
          <c:tx>
            <c:strRef>
              <c:f>Sheet1!$C$1</c:f>
              <c:strCache>
                <c:ptCount val="1"/>
                <c:pt idx="0">
                  <c:v>2018</c:v>
                </c:pt>
              </c:strCache>
            </c:strRef>
          </c:tx>
          <c:spPr>
            <a:solidFill>
              <a:schemeClr val="accent2"/>
            </a:solidFill>
            <a:ln>
              <a:noFill/>
            </a:ln>
            <a:effectLst/>
          </c:spPr>
          <c:invertIfNegative val="0"/>
          <c:dLbls>
            <c:dLbl>
              <c:idx val="0"/>
              <c:layout>
                <c:manualLayout>
                  <c:x val="2.2660920067322701E-3"/>
                  <c:y val="-2.65911004821154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3C0-45B8-B751-D04C1AC62D37}"/>
                </c:ext>
              </c:extLst>
            </c:dLbl>
            <c:dLbl>
              <c:idx val="1"/>
              <c:layout>
                <c:manualLayout>
                  <c:x val="1.72455623351319E-3"/>
                  <c:y val="5.00289570802883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3C0-45B8-B751-D04C1AC62D37}"/>
                </c:ext>
              </c:extLst>
            </c:dLbl>
            <c:dLbl>
              <c:idx val="2"/>
              <c:layout>
                <c:manualLayout>
                  <c:x val="1.9310418372144801E-4"/>
                  <c:y val="-9.749957544434149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3C0-45B8-B751-D04C1AC62D3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c:v>
                </c:pt>
                <c:pt idx="1">
                  <c:v>No: Still Eligible </c:v>
                </c:pt>
                <c:pt idx="2">
                  <c:v>No: Not Entitled to This Funding (But Received Discretionary Funding)</c:v>
                </c:pt>
                <c:pt idx="3">
                  <c:v>No: Not Entitled to This Funding (Eligible for Discretionary Funding)</c:v>
                </c:pt>
                <c:pt idx="4">
                  <c:v>No: Not Entitled to This Funding </c:v>
                </c:pt>
              </c:strCache>
            </c:strRef>
          </c:cat>
          <c:val>
            <c:numRef>
              <c:f>Sheet1!$C$2:$C$6</c:f>
              <c:numCache>
                <c:formatCode>0.00%</c:formatCode>
                <c:ptCount val="5"/>
                <c:pt idx="0">
                  <c:v>0.81879999999999997</c:v>
                </c:pt>
                <c:pt idx="1">
                  <c:v>0.71009999999999995</c:v>
                </c:pt>
                <c:pt idx="2">
                  <c:v>2.9000000000000001E-2</c:v>
                </c:pt>
                <c:pt idx="3">
                  <c:v>4.3499999999999997E-2</c:v>
                </c:pt>
                <c:pt idx="4">
                  <c:v>3.6200000000000003E-2</c:v>
                </c:pt>
              </c:numCache>
            </c:numRef>
          </c:val>
          <c:extLst>
            <c:ext xmlns:c16="http://schemas.microsoft.com/office/drawing/2014/chart" uri="{C3380CC4-5D6E-409C-BE32-E72D297353CC}">
              <c16:uniqueId val="{00000009-B3C0-45B8-B751-D04C1AC62D37}"/>
            </c:ext>
          </c:extLst>
        </c:ser>
        <c:dLbls>
          <c:showLegendKey val="0"/>
          <c:showVal val="0"/>
          <c:showCatName val="0"/>
          <c:showSerName val="0"/>
          <c:showPercent val="0"/>
          <c:showBubbleSize val="0"/>
        </c:dLbls>
        <c:gapWidth val="69"/>
        <c:axId val="170903152"/>
        <c:axId val="171481568"/>
      </c:barChart>
      <c:catAx>
        <c:axId val="170903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1481568"/>
        <c:crosses val="autoZero"/>
        <c:auto val="1"/>
        <c:lblAlgn val="ctr"/>
        <c:lblOffset val="100"/>
        <c:noMultiLvlLbl val="0"/>
      </c:catAx>
      <c:valAx>
        <c:axId val="171481568"/>
        <c:scaling>
          <c:orientation val="minMax"/>
        </c:scaling>
        <c:delete val="1"/>
        <c:axPos val="l"/>
        <c:majorGridlines>
          <c:spPr>
            <a:ln w="9525" cap="flat" cmpd="sng" algn="ctr">
              <a:noFill/>
              <a:round/>
            </a:ln>
            <a:effectLst/>
          </c:spPr>
        </c:majorGridlines>
        <c:numFmt formatCode="0%" sourceLinked="0"/>
        <c:majorTickMark val="none"/>
        <c:minorTickMark val="none"/>
        <c:tickLblPos val="nextTo"/>
        <c:crossAx val="17090315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chemeClr val="accent1"/>
            </a:solidFill>
            <a:ln>
              <a:noFill/>
            </a:ln>
            <a:effectLst/>
          </c:spPr>
          <c:invertIfNegative val="0"/>
          <c:dLbls>
            <c:dLbl>
              <c:idx val="0"/>
              <c:layout>
                <c:manualLayout>
                  <c:x val="-1.1672097979168799E-2"/>
                  <c:y val="-3.289758824999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72-49D3-823F-06CC801F7173}"/>
                </c:ext>
              </c:extLst>
            </c:dLbl>
            <c:dLbl>
              <c:idx val="1"/>
              <c:layout>
                <c:manualLayout>
                  <c:x val="-6.5363089905746399E-3"/>
                  <c:y val="5.3182200964230998E-3"/>
                </c:manualLayout>
              </c:layout>
              <c:tx>
                <c:rich>
                  <a:bodyPr rot="0" spcFirstLastPara="1" vertOverflow="ellipsis" vert="horz" wrap="square" lIns="38100" tIns="19050" rIns="38100" bIns="19050" anchor="ctr" anchorCtr="1">
                    <a:spAutoFit/>
                  </a:bodyPr>
                  <a:lstStyle/>
                  <a:p>
                    <a:pPr>
                      <a:defRPr sz="1600" b="0" i="0" u="none" strike="noStrike" kern="1200" baseline="0">
                        <a:solidFill>
                          <a:srgbClr val="0070C0"/>
                        </a:solidFill>
                        <a:latin typeface="+mn-lt"/>
                        <a:ea typeface="+mn-ea"/>
                        <a:cs typeface="+mn-cs"/>
                      </a:defRPr>
                    </a:pPr>
                    <a:r>
                      <a:rPr lang="en-US" sz="1600" dirty="0"/>
                      <a:t>0.40%</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72-49D3-823F-06CC801F7173}"/>
                </c:ext>
              </c:extLst>
            </c:dLbl>
            <c:dLbl>
              <c:idx val="2"/>
              <c:layout>
                <c:manualLayout>
                  <c:x val="-1.24508966220458E-3"/>
                  <c:y val="8.6079789214231796E-3"/>
                </c:manualLayout>
              </c:layout>
              <c:tx>
                <c:rich>
                  <a:bodyPr rot="0" spcFirstLastPara="1" vertOverflow="ellipsis" vert="horz" wrap="square" lIns="38100" tIns="19050" rIns="38100" bIns="19050" anchor="ctr" anchorCtr="1">
                    <a:spAutoFit/>
                  </a:bodyPr>
                  <a:lstStyle/>
                  <a:p>
                    <a:pPr>
                      <a:defRPr sz="1600" b="0" i="0" u="none" strike="noStrike" kern="1200" baseline="0">
                        <a:solidFill>
                          <a:srgbClr val="0070C0"/>
                        </a:solidFill>
                        <a:latin typeface="+mn-lt"/>
                        <a:ea typeface="+mn-ea"/>
                        <a:cs typeface="+mn-cs"/>
                      </a:defRPr>
                    </a:pPr>
                    <a:r>
                      <a:rPr lang="en-US" sz="1600" dirty="0"/>
                      <a:t>4.35%</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72-49D3-823F-06CC801F7173}"/>
                </c:ext>
              </c:extLst>
            </c:dLbl>
            <c:dLbl>
              <c:idx val="3"/>
              <c:layout>
                <c:manualLayout>
                  <c:x val="-5.2290471924597102E-3"/>
                  <c:y val="7.9773301446345504E-3"/>
                </c:manualLayout>
              </c:layout>
              <c:tx>
                <c:rich>
                  <a:bodyPr rot="0" spcFirstLastPara="1" vertOverflow="ellipsis" vert="horz" wrap="square" lIns="38100" tIns="19050" rIns="38100" bIns="19050" anchor="ctr" anchorCtr="1">
                    <a:spAutoFit/>
                  </a:bodyPr>
                  <a:lstStyle/>
                  <a:p>
                    <a:pPr>
                      <a:defRPr sz="1600" b="0" i="0" u="none" strike="noStrike" kern="1200" baseline="0">
                        <a:solidFill>
                          <a:srgbClr val="0070C0"/>
                        </a:solidFill>
                        <a:latin typeface="+mn-lt"/>
                        <a:ea typeface="+mn-ea"/>
                        <a:cs typeface="+mn-cs"/>
                      </a:defRPr>
                    </a:pPr>
                    <a:r>
                      <a:rPr lang="en-US" sz="1600" dirty="0"/>
                      <a:t>1.59%</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972-49D3-823F-06CC801F7173}"/>
                </c:ext>
              </c:extLst>
            </c:dLbl>
            <c:dLbl>
              <c:idx val="4"/>
              <c:layout>
                <c:manualLayout>
                  <c:x val="-5.2290471924598099E-3"/>
                  <c:y val="1.06364401928463E-2"/>
                </c:manualLayout>
              </c:layout>
              <c:tx>
                <c:rich>
                  <a:bodyPr rot="0" spcFirstLastPara="1" vertOverflow="ellipsis" vert="horz" wrap="square" lIns="38100" tIns="19050" rIns="38100" bIns="19050" anchor="ctr" anchorCtr="1">
                    <a:spAutoFit/>
                  </a:bodyPr>
                  <a:lstStyle/>
                  <a:p>
                    <a:pPr>
                      <a:defRPr sz="1600" b="0" i="0" u="none" strike="noStrike" kern="1200" baseline="0">
                        <a:solidFill>
                          <a:srgbClr val="0070C0"/>
                        </a:solidFill>
                        <a:latin typeface="+mn-lt"/>
                        <a:ea typeface="+mn-ea"/>
                        <a:cs typeface="+mn-cs"/>
                      </a:defRPr>
                    </a:pPr>
                    <a:r>
                      <a:rPr lang="en-US" sz="1600" dirty="0"/>
                      <a:t>N/A</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972-49D3-823F-06CC801F7173}"/>
                </c:ext>
              </c:extLst>
            </c:dLbl>
            <c:dLbl>
              <c:idx val="5"/>
              <c:layout>
                <c:manualLayout>
                  <c:x val="-1.17653561830344E-2"/>
                  <c:y val="7.9773301446346492E-3"/>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972-49D3-823F-06CC801F7173}"/>
                </c:ext>
              </c:extLst>
            </c:dLbl>
            <c:dLbl>
              <c:idx val="6"/>
              <c:layout>
                <c:manualLayout>
                  <c:x val="-2.48379741641837E-2"/>
                  <c:y val="5.3182200964230503E-3"/>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972-49D3-823F-06CC801F7173}"/>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Attending:
Fully Funded</c:v>
                </c:pt>
                <c:pt idx="1">
                  <c:v>Attending:
Partial External Funding</c:v>
                </c:pt>
                <c:pt idx="2">
                  <c:v>Attending:
Partial Funding; Some Out-of-Pocket</c:v>
                </c:pt>
                <c:pt idx="3">
                  <c:v>Attending:
No Funding</c:v>
                </c:pt>
                <c:pt idx="4">
                  <c:v>Not Sure:
Awaiting Funding Decision</c:v>
                </c:pt>
                <c:pt idx="5">
                  <c:v>Not Attending:
Funding Concerns Played Role</c:v>
                </c:pt>
                <c:pt idx="6">
                  <c:v>Not Attending:
Funding Played No Role</c:v>
                </c:pt>
              </c:strCache>
            </c:strRef>
          </c:cat>
          <c:val>
            <c:numRef>
              <c:f>Sheet1!$B$2:$B$8</c:f>
              <c:numCache>
                <c:formatCode>0.00%</c:formatCode>
                <c:ptCount val="7"/>
                <c:pt idx="0">
                  <c:v>0.52569999999999995</c:v>
                </c:pt>
                <c:pt idx="1">
                  <c:v>4.0000000000000001E-3</c:v>
                </c:pt>
                <c:pt idx="2">
                  <c:v>4.3499999999999997E-2</c:v>
                </c:pt>
                <c:pt idx="3">
                  <c:v>1.5800000000000002E-2</c:v>
                </c:pt>
                <c:pt idx="4">
                  <c:v>0</c:v>
                </c:pt>
                <c:pt idx="5">
                  <c:v>0.1542</c:v>
                </c:pt>
                <c:pt idx="6">
                  <c:v>0.25690000000000002</c:v>
                </c:pt>
              </c:numCache>
            </c:numRef>
          </c:val>
          <c:extLst>
            <c:ext xmlns:c16="http://schemas.microsoft.com/office/drawing/2014/chart" uri="{C3380CC4-5D6E-409C-BE32-E72D297353CC}">
              <c16:uniqueId val="{00000007-1972-49D3-823F-06CC801F7173}"/>
            </c:ext>
          </c:extLst>
        </c:ser>
        <c:ser>
          <c:idx val="1"/>
          <c:order val="1"/>
          <c:tx>
            <c:strRef>
              <c:f>Sheet1!$C$1</c:f>
              <c:strCache>
                <c:ptCount val="1"/>
                <c:pt idx="0">
                  <c:v>2018</c:v>
                </c:pt>
              </c:strCache>
            </c:strRef>
          </c:tx>
          <c:spPr>
            <a:solidFill>
              <a:schemeClr val="accent2"/>
            </a:solidFill>
            <a:ln>
              <a:noFill/>
            </a:ln>
            <a:effectLst/>
          </c:spPr>
          <c:invertIfNegative val="0"/>
          <c:dLbls>
            <c:dLbl>
              <c:idx val="0"/>
              <c:layout>
                <c:manualLayout>
                  <c:x val="1.7953233584111401E-2"/>
                  <c:y val="-4.874978772217069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972-49D3-823F-06CC801F7173}"/>
                </c:ext>
              </c:extLst>
            </c:dLbl>
            <c:dLbl>
              <c:idx val="1"/>
              <c:layout>
                <c:manualLayout>
                  <c:x val="1.72455623351319E-3"/>
                  <c:y val="5.00289570802883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972-49D3-823F-06CC801F7173}"/>
                </c:ext>
              </c:extLst>
            </c:dLbl>
            <c:dLbl>
              <c:idx val="2"/>
              <c:layout>
                <c:manualLayout>
                  <c:x val="9.3439367705260498E-3"/>
                  <c:y val="2.65911004821154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972-49D3-823F-06CC801F7173}"/>
                </c:ext>
              </c:extLst>
            </c:dLbl>
            <c:dLbl>
              <c:idx val="3"/>
              <c:layout>
                <c:manualLayout>
                  <c:x val="9.1508325868045002E-3"/>
                  <c:y val="7.97733014463455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972-49D3-823F-06CC801F7173}"/>
                </c:ext>
              </c:extLst>
            </c:dLbl>
            <c:dLbl>
              <c:idx val="5"/>
              <c:layout>
                <c:manualLayout>
                  <c:x val="1.3072617981149301E-2"/>
                  <c:y val="-9.749957544434149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972-49D3-823F-06CC801F7173}"/>
                </c:ext>
              </c:extLst>
            </c:dLbl>
            <c:dLbl>
              <c:idx val="6"/>
              <c:layout>
                <c:manualLayout>
                  <c:x val="1.830166517360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972-49D3-823F-06CC801F717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Attending:
Fully Funded</c:v>
                </c:pt>
                <c:pt idx="1">
                  <c:v>Attending:
Partial External Funding</c:v>
                </c:pt>
                <c:pt idx="2">
                  <c:v>Attending:
Partial Funding; Some Out-of-Pocket</c:v>
                </c:pt>
                <c:pt idx="3">
                  <c:v>Attending:
No Funding</c:v>
                </c:pt>
                <c:pt idx="4">
                  <c:v>Not Sure:
Awaiting Funding Decision</c:v>
                </c:pt>
                <c:pt idx="5">
                  <c:v>Not Attending:
Funding Concerns Played Role</c:v>
                </c:pt>
                <c:pt idx="6">
                  <c:v>Not Attending:
Funding Played No Role</c:v>
                </c:pt>
              </c:strCache>
            </c:strRef>
          </c:cat>
          <c:val>
            <c:numRef>
              <c:f>Sheet1!$C$2:$C$8</c:f>
              <c:numCache>
                <c:formatCode>0.00%</c:formatCode>
                <c:ptCount val="7"/>
                <c:pt idx="0">
                  <c:v>0.46550000000000002</c:v>
                </c:pt>
                <c:pt idx="1">
                  <c:v>2.5499999999999998E-2</c:v>
                </c:pt>
                <c:pt idx="2">
                  <c:v>0.04</c:v>
                </c:pt>
                <c:pt idx="3">
                  <c:v>1.09E-2</c:v>
                </c:pt>
                <c:pt idx="4">
                  <c:v>6.5500000000000003E-2</c:v>
                </c:pt>
                <c:pt idx="5">
                  <c:v>0.1527</c:v>
                </c:pt>
                <c:pt idx="6">
                  <c:v>0.24</c:v>
                </c:pt>
              </c:numCache>
            </c:numRef>
          </c:val>
          <c:extLst>
            <c:ext xmlns:c16="http://schemas.microsoft.com/office/drawing/2014/chart" uri="{C3380CC4-5D6E-409C-BE32-E72D297353CC}">
              <c16:uniqueId val="{0000000E-1972-49D3-823F-06CC801F7173}"/>
            </c:ext>
          </c:extLst>
        </c:ser>
        <c:dLbls>
          <c:showLegendKey val="0"/>
          <c:showVal val="0"/>
          <c:showCatName val="0"/>
          <c:showSerName val="0"/>
          <c:showPercent val="0"/>
          <c:showBubbleSize val="0"/>
        </c:dLbls>
        <c:gapWidth val="69"/>
        <c:axId val="171484368"/>
        <c:axId val="171484928"/>
      </c:barChart>
      <c:catAx>
        <c:axId val="17148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1484928"/>
        <c:crosses val="autoZero"/>
        <c:auto val="1"/>
        <c:lblAlgn val="ctr"/>
        <c:lblOffset val="100"/>
        <c:noMultiLvlLbl val="0"/>
      </c:catAx>
      <c:valAx>
        <c:axId val="171484928"/>
        <c:scaling>
          <c:orientation val="minMax"/>
        </c:scaling>
        <c:delete val="1"/>
        <c:axPos val="l"/>
        <c:majorGridlines>
          <c:spPr>
            <a:ln w="9525" cap="flat" cmpd="sng" algn="ctr">
              <a:noFill/>
              <a:round/>
            </a:ln>
            <a:effectLst/>
          </c:spPr>
        </c:majorGridlines>
        <c:numFmt formatCode="0%" sourceLinked="0"/>
        <c:majorTickMark val="none"/>
        <c:minorTickMark val="none"/>
        <c:tickLblPos val="nextTo"/>
        <c:crossAx val="1714843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Percent</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Salary</c:v>
                </c:pt>
                <c:pt idx="1">
                  <c:v>Security of
Position</c:v>
                </c:pt>
                <c:pt idx="2">
                  <c:v>Teaching Load </c:v>
                </c:pt>
                <c:pt idx="3">
                  <c:v>Staffing Issues
(e.g., Use of Adjuncts
or Visitors)</c:v>
                </c:pt>
                <c:pt idx="4">
                  <c:v>Voting Rights</c:v>
                </c:pt>
                <c:pt idx="5">
                  <c:v>Access to
Professional Development
Funding </c:v>
                </c:pt>
                <c:pt idx="6">
                  <c:v>Other
Workload
Issues</c:v>
                </c:pt>
                <c:pt idx="7">
                  <c:v>Other</c:v>
                </c:pt>
              </c:strCache>
            </c:strRef>
          </c:cat>
          <c:val>
            <c:numRef>
              <c:f>Sheet1!$B$2:$B$9</c:f>
              <c:numCache>
                <c:formatCode>0.00%</c:formatCode>
                <c:ptCount val="8"/>
                <c:pt idx="0">
                  <c:v>0.65149999999999997</c:v>
                </c:pt>
                <c:pt idx="1">
                  <c:v>0.63900000000000001</c:v>
                </c:pt>
                <c:pt idx="2">
                  <c:v>0.33200000000000002</c:v>
                </c:pt>
                <c:pt idx="3">
                  <c:v>0.21990000000000001</c:v>
                </c:pt>
                <c:pt idx="4">
                  <c:v>0.21579999999999999</c:v>
                </c:pt>
                <c:pt idx="5">
                  <c:v>0.1411</c:v>
                </c:pt>
                <c:pt idx="6">
                  <c:v>0.1037</c:v>
                </c:pt>
                <c:pt idx="7">
                  <c:v>5.3900000000000003E-2</c:v>
                </c:pt>
              </c:numCache>
            </c:numRef>
          </c:val>
          <c:extLst>
            <c:ext xmlns:c16="http://schemas.microsoft.com/office/drawing/2014/chart" uri="{C3380CC4-5D6E-409C-BE32-E72D297353CC}">
              <c16:uniqueId val="{00000000-4D30-493C-A62E-56C3042F73AA}"/>
            </c:ext>
          </c:extLst>
        </c:ser>
        <c:dLbls>
          <c:showLegendKey val="0"/>
          <c:showVal val="0"/>
          <c:showCatName val="0"/>
          <c:showSerName val="0"/>
          <c:showPercent val="0"/>
          <c:showBubbleSize val="0"/>
        </c:dLbls>
        <c:gapWidth val="70"/>
        <c:overlap val="-27"/>
        <c:axId val="171487168"/>
        <c:axId val="171487728"/>
      </c:barChart>
      <c:catAx>
        <c:axId val="17148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71487728"/>
        <c:crosses val="autoZero"/>
        <c:auto val="1"/>
        <c:lblAlgn val="ctr"/>
        <c:lblOffset val="100"/>
        <c:noMultiLvlLbl val="0"/>
      </c:catAx>
      <c:valAx>
        <c:axId val="171487728"/>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71487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CA-41B9-BB04-F6873DFF2CB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CA-41B9-BB04-F6873DFF2CB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3CA-41B9-BB04-F6873DFF2CB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3CA-41B9-BB04-F6873DFF2CB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3CA-41B9-BB04-F6873DFF2CB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3CA-41B9-BB04-F6873DFF2CB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No Change</c:v>
                </c:pt>
                <c:pt idx="1">
                  <c:v>Positive Changes Approved</c:v>
                </c:pt>
                <c:pt idx="2">
                  <c:v>Positive Changes Discussed</c:v>
                </c:pt>
                <c:pt idx="3">
                  <c:v>Negative Changes Approved</c:v>
                </c:pt>
                <c:pt idx="4">
                  <c:v>Negative Changes Discussed</c:v>
                </c:pt>
                <c:pt idx="5">
                  <c:v>I don't know</c:v>
                </c:pt>
              </c:strCache>
            </c:strRef>
          </c:cat>
          <c:val>
            <c:numRef>
              <c:f>Sheet1!$B$2:$B$7</c:f>
              <c:numCache>
                <c:formatCode>General</c:formatCode>
                <c:ptCount val="6"/>
                <c:pt idx="0">
                  <c:v>60.36</c:v>
                </c:pt>
                <c:pt idx="1">
                  <c:v>14.18</c:v>
                </c:pt>
                <c:pt idx="2">
                  <c:v>11.64</c:v>
                </c:pt>
                <c:pt idx="3">
                  <c:v>4.3599999999999977</c:v>
                </c:pt>
                <c:pt idx="4">
                  <c:v>2.5499999999999998</c:v>
                </c:pt>
                <c:pt idx="5" formatCode="0.00%">
                  <c:v>6.91</c:v>
                </c:pt>
              </c:numCache>
            </c:numRef>
          </c:val>
          <c:extLst>
            <c:ext xmlns:c16="http://schemas.microsoft.com/office/drawing/2014/chart" uri="{C3380CC4-5D6E-409C-BE32-E72D297353CC}">
              <c16:uniqueId val="{0000000C-23CA-41B9-BB04-F6873DFF2CB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chemeClr val="accent1"/>
            </a:solidFill>
            <a:ln>
              <a:noFill/>
            </a:ln>
            <a:effectLst/>
          </c:spPr>
          <c:invertIfNegative val="0"/>
          <c:cat>
            <c:strRef>
              <c:f>Sheet1!$A$2:$A$5</c:f>
              <c:strCache>
                <c:ptCount val="4"/>
                <c:pt idx="0">
                  <c:v>No Vote at All</c:v>
                </c:pt>
                <c:pt idx="1">
                  <c:v>Hiring New LRW Faculty</c:v>
                </c:pt>
                <c:pt idx="2">
                  <c:v>Hiring Clinicians</c:v>
                </c:pt>
                <c:pt idx="3">
                  <c:v>Hiring or Retaining Dean</c:v>
                </c:pt>
              </c:strCache>
            </c:strRef>
          </c:cat>
          <c:val>
            <c:numRef>
              <c:f>Sheet1!$B$2:$B$5</c:f>
              <c:numCache>
                <c:formatCode>General</c:formatCode>
                <c:ptCount val="4"/>
                <c:pt idx="0">
                  <c:v>17.52</c:v>
                </c:pt>
                <c:pt idx="1">
                  <c:v>70.92</c:v>
                </c:pt>
                <c:pt idx="2">
                  <c:v>54.98</c:v>
                </c:pt>
                <c:pt idx="3">
                  <c:v>52.19</c:v>
                </c:pt>
              </c:numCache>
            </c:numRef>
          </c:val>
          <c:extLst>
            <c:ext xmlns:c16="http://schemas.microsoft.com/office/drawing/2014/chart" uri="{C3380CC4-5D6E-409C-BE32-E72D297353CC}">
              <c16:uniqueId val="{00000000-976A-4FA8-97F7-B2B0CF5C0BB0}"/>
            </c:ext>
          </c:extLst>
        </c:ser>
        <c:ser>
          <c:idx val="1"/>
          <c:order val="1"/>
          <c:tx>
            <c:strRef>
              <c:f>Sheet1!$C$1</c:f>
              <c:strCache>
                <c:ptCount val="1"/>
                <c:pt idx="0">
                  <c:v>2018</c:v>
                </c:pt>
              </c:strCache>
            </c:strRef>
          </c:tx>
          <c:spPr>
            <a:solidFill>
              <a:schemeClr val="accent2"/>
            </a:solidFill>
            <a:ln>
              <a:noFill/>
            </a:ln>
            <a:effectLst/>
          </c:spPr>
          <c:invertIfNegative val="0"/>
          <c:cat>
            <c:strRef>
              <c:f>Sheet1!$A$2:$A$5</c:f>
              <c:strCache>
                <c:ptCount val="4"/>
                <c:pt idx="0">
                  <c:v>No Vote at All</c:v>
                </c:pt>
                <c:pt idx="1">
                  <c:v>Hiring New LRW Faculty</c:v>
                </c:pt>
                <c:pt idx="2">
                  <c:v>Hiring Clinicians</c:v>
                </c:pt>
                <c:pt idx="3">
                  <c:v>Hiring or Retaining Dean</c:v>
                </c:pt>
              </c:strCache>
            </c:strRef>
          </c:cat>
          <c:val>
            <c:numRef>
              <c:f>Sheet1!$C$2:$C$5</c:f>
              <c:numCache>
                <c:formatCode>General</c:formatCode>
                <c:ptCount val="4"/>
                <c:pt idx="0">
                  <c:v>21.09</c:v>
                </c:pt>
                <c:pt idx="1">
                  <c:v>66.179999999999978</c:v>
                </c:pt>
                <c:pt idx="2">
                  <c:v>49.09</c:v>
                </c:pt>
                <c:pt idx="3">
                  <c:v>48</c:v>
                </c:pt>
              </c:numCache>
            </c:numRef>
          </c:val>
          <c:extLst>
            <c:ext xmlns:c16="http://schemas.microsoft.com/office/drawing/2014/chart" uri="{C3380CC4-5D6E-409C-BE32-E72D297353CC}">
              <c16:uniqueId val="{00000001-976A-4FA8-97F7-B2B0CF5C0BB0}"/>
            </c:ext>
          </c:extLst>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4"/>
                <c:pt idx="0">
                  <c:v>No Vote at All</c:v>
                </c:pt>
                <c:pt idx="1">
                  <c:v>Hiring New LRW Faculty</c:v>
                </c:pt>
                <c:pt idx="2">
                  <c:v>Hiring Clinicians</c:v>
                </c:pt>
                <c:pt idx="3">
                  <c:v>Hiring or Retaining Dean</c:v>
                </c:pt>
              </c:strCache>
            </c:strRef>
          </c:cat>
          <c:val>
            <c:numRef>
              <c:f>Sheet1!$D$2:$D$5</c:f>
              <c:numCache>
                <c:formatCode>General</c:formatCode>
                <c:ptCount val="4"/>
              </c:numCache>
            </c:numRef>
          </c:val>
          <c:extLst>
            <c:ext xmlns:c16="http://schemas.microsoft.com/office/drawing/2014/chart" uri="{C3380CC4-5D6E-409C-BE32-E72D297353CC}">
              <c16:uniqueId val="{00000002-976A-4FA8-97F7-B2B0CF5C0BB0}"/>
            </c:ext>
          </c:extLst>
        </c:ser>
        <c:dLbls>
          <c:showLegendKey val="0"/>
          <c:showVal val="0"/>
          <c:showCatName val="0"/>
          <c:showSerName val="0"/>
          <c:showPercent val="0"/>
          <c:showBubbleSize val="0"/>
        </c:dLbls>
        <c:gapWidth val="219"/>
        <c:overlap val="-27"/>
        <c:axId val="169419008"/>
        <c:axId val="169419568"/>
      </c:barChart>
      <c:catAx>
        <c:axId val="16941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419568"/>
        <c:crosses val="autoZero"/>
        <c:auto val="1"/>
        <c:lblAlgn val="ctr"/>
        <c:lblOffset val="100"/>
        <c:noMultiLvlLbl val="0"/>
      </c:catAx>
      <c:valAx>
        <c:axId val="169419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419008"/>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447810677239601"/>
          <c:y val="3.5355560009799301E-2"/>
          <c:w val="0.60156985482863301"/>
          <c:h val="0.57208799022508605"/>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C7-431B-8AC6-3ABFF36A411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C7-431B-8AC6-3ABFF36A411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C7-431B-8AC6-3ABFF36A411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BC7-431B-8AC6-3ABFF36A411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BC7-431B-8AC6-3ABFF36A411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No Change</c:v>
                </c:pt>
                <c:pt idx="1">
                  <c:v>Voting Rights Improved</c:v>
                </c:pt>
                <c:pt idx="2">
                  <c:v>Discussed but not Approved Positive Changes</c:v>
                </c:pt>
                <c:pt idx="3">
                  <c:v>Voting Rights Worsened (no results)</c:v>
                </c:pt>
                <c:pt idx="4">
                  <c:v>Discussed But Not Approved Negative Changes (less than 1 %)</c:v>
                </c:pt>
              </c:strCache>
            </c:strRef>
          </c:cat>
          <c:val>
            <c:numRef>
              <c:f>Sheet1!$B$2:$B$6</c:f>
              <c:numCache>
                <c:formatCode>General</c:formatCode>
                <c:ptCount val="5"/>
                <c:pt idx="0">
                  <c:v>75</c:v>
                </c:pt>
                <c:pt idx="1">
                  <c:v>11.23</c:v>
                </c:pt>
                <c:pt idx="2">
                  <c:v>9.06</c:v>
                </c:pt>
                <c:pt idx="3">
                  <c:v>0</c:v>
                </c:pt>
                <c:pt idx="4">
                  <c:v>0.72</c:v>
                </c:pt>
              </c:numCache>
            </c:numRef>
          </c:val>
          <c:extLst>
            <c:ext xmlns:c16="http://schemas.microsoft.com/office/drawing/2014/chart" uri="{C3380CC4-5D6E-409C-BE32-E72D297353CC}">
              <c16:uniqueId val="{0000000A-7BC7-431B-8AC6-3ABFF36A411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egendEntry>
        <c:idx val="3"/>
        <c:txPr>
          <a:bodyPr rot="0" spcFirstLastPara="1" vertOverflow="ellipsis" vert="horz" wrap="square" anchor="ctr" anchorCtr="1"/>
          <a:lstStyle/>
          <a:p>
            <a:pPr>
              <a:defRPr sz="1197" b="1" i="0" u="sng"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197" b="1" i="0" u="sng"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8.29692399997526E-2"/>
          <c:y val="0.59864853768050097"/>
          <c:w val="0.80263968182296097"/>
          <c:h val="0.382066807009683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200" dirty="0" smtClean="0"/>
              <a:t>Which </a:t>
            </a:r>
            <a:r>
              <a:rPr lang="en-US" sz="2200" dirty="0"/>
              <a:t>of the following are you allowed to vote on? Check all</a:t>
            </a:r>
            <a:r>
              <a:rPr lang="en-US" sz="2200" baseline="0" dirty="0"/>
              <a:t> that apply.</a:t>
            </a:r>
            <a:endParaRPr lang="en-US" sz="2200" dirty="0"/>
          </a:p>
        </c:rich>
      </c:tx>
      <c:layout>
        <c:manualLayout>
          <c:xMode val="edge"/>
          <c:yMode val="edge"/>
          <c:x val="0.12841049382716099"/>
          <c:y val="1.5873015873015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102435112277598E-2"/>
          <c:y val="0.18087064676616901"/>
          <c:w val="0.94526793525809305"/>
          <c:h val="0.54023191130959403"/>
        </c:manualLayout>
      </c:layout>
      <c:barChart>
        <c:barDir val="col"/>
        <c:grouping val="clustered"/>
        <c:varyColors val="0"/>
        <c:ser>
          <c:idx val="0"/>
          <c:order val="0"/>
          <c:tx>
            <c:strRef>
              <c:f>Sheet1!$B$1</c:f>
              <c:strCache>
                <c:ptCount val="1"/>
                <c:pt idx="0">
                  <c:v>Voting Rights</c:v>
                </c:pt>
              </c:strCache>
            </c:strRef>
          </c:tx>
          <c:spPr>
            <a:solidFill>
              <a:schemeClr val="accent3"/>
            </a:solidFill>
            <a:ln>
              <a:noFill/>
            </a:ln>
            <a:effectLst/>
          </c:spPr>
          <c:invertIfNegative val="0"/>
          <c:cat>
            <c:strRef>
              <c:f>Sheet1!$A$2:$A$10</c:f>
              <c:strCache>
                <c:ptCount val="9"/>
                <c:pt idx="0">
                  <c:v> Curricular Matters (206)</c:v>
                </c:pt>
                <c:pt idx="1">
                  <c:v>Hiring new LRW faculty (182)</c:v>
                </c:pt>
                <c:pt idx="2">
                  <c:v>Retaining LRW faculty (154)</c:v>
                </c:pt>
                <c:pt idx="3">
                  <c:v>Other school biz. (153)</c:v>
                </c:pt>
                <c:pt idx="4">
                  <c:v>Hiring clinicians (135)</c:v>
                </c:pt>
                <c:pt idx="5">
                  <c:v>Dean (hiring or retaining) (132)</c:v>
                </c:pt>
                <c:pt idx="6">
                  <c:v>Hiring tenure/TT faculty (100)</c:v>
                </c:pt>
                <c:pt idx="7">
                  <c:v>Tenure/promotion of non-LRW fac. (65)</c:v>
                </c:pt>
                <c:pt idx="8">
                  <c:v>NO VOTE at all  (58)</c:v>
                </c:pt>
              </c:strCache>
            </c:strRef>
          </c:cat>
          <c:val>
            <c:numRef>
              <c:f>Sheet1!$B$2:$B$10</c:f>
              <c:numCache>
                <c:formatCode>General</c:formatCode>
                <c:ptCount val="9"/>
                <c:pt idx="0">
                  <c:v>74.91</c:v>
                </c:pt>
                <c:pt idx="1">
                  <c:v>66.179999999999993</c:v>
                </c:pt>
                <c:pt idx="2">
                  <c:v>56</c:v>
                </c:pt>
                <c:pt idx="3">
                  <c:v>55.64</c:v>
                </c:pt>
                <c:pt idx="4">
                  <c:v>49.09</c:v>
                </c:pt>
                <c:pt idx="5">
                  <c:v>48</c:v>
                </c:pt>
                <c:pt idx="6">
                  <c:v>36.26</c:v>
                </c:pt>
                <c:pt idx="7">
                  <c:v>23.64</c:v>
                </c:pt>
                <c:pt idx="8">
                  <c:v>21.09</c:v>
                </c:pt>
              </c:numCache>
            </c:numRef>
          </c:val>
          <c:extLst>
            <c:ext xmlns:c16="http://schemas.microsoft.com/office/drawing/2014/chart" uri="{C3380CC4-5D6E-409C-BE32-E72D297353CC}">
              <c16:uniqueId val="{00000000-65C4-49DD-BB3F-A55548FAFD9A}"/>
            </c:ext>
          </c:extLst>
        </c:ser>
        <c:dLbls>
          <c:showLegendKey val="0"/>
          <c:showVal val="0"/>
          <c:showCatName val="0"/>
          <c:showSerName val="0"/>
          <c:showPercent val="0"/>
          <c:showBubbleSize val="0"/>
        </c:dLbls>
        <c:gapWidth val="219"/>
        <c:overlap val="-27"/>
        <c:axId val="169423488"/>
        <c:axId val="169424048"/>
      </c:barChart>
      <c:catAx>
        <c:axId val="16942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424048"/>
        <c:crosses val="autoZero"/>
        <c:auto val="1"/>
        <c:lblAlgn val="ctr"/>
        <c:lblOffset val="100"/>
        <c:noMultiLvlLbl val="0"/>
      </c:catAx>
      <c:valAx>
        <c:axId val="169424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423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Column3</c:v>
                </c:pt>
              </c:strCache>
            </c:strRef>
          </c:tx>
          <c:spPr>
            <a:solidFill>
              <a:schemeClr val="accent2"/>
            </a:solidFill>
            <a:ln>
              <a:noFill/>
            </a:ln>
            <a:effectLst/>
          </c:spPr>
          <c:invertIfNegative val="0"/>
          <c:cat>
            <c:strRef>
              <c:f>Sheet1!$A$2:$A$13</c:f>
              <c:strCache>
                <c:ptCount val="12"/>
                <c:pt idx="0">
                  <c:v>405(c)   (64)</c:v>
                </c:pt>
                <c:pt idx="1">
                  <c:v>3-4 year K (43) </c:v>
                </c:pt>
                <c:pt idx="2">
                  <c:v>1-2 year K (42)</c:v>
                </c:pt>
                <c:pt idx="3">
                  <c:v>Unitary tenure (41)</c:v>
                </c:pt>
                <c:pt idx="4">
                  <c:v>5+ years, no presum. (21)</c:v>
                </c:pt>
                <c:pt idx="5">
                  <c:v>Program. tenure  (14)  </c:v>
                </c:pt>
                <c:pt idx="6">
                  <c:v>405(c) track  (14)</c:v>
                </c:pt>
                <c:pt idx="7">
                  <c:v>Adjunct/PT  (11)</c:v>
                </c:pt>
                <c:pt idx="8">
                  <c:v>Visitor (10)</c:v>
                </c:pt>
                <c:pt idx="9">
                  <c:v>Unitary TT (9)</c:v>
                </c:pt>
                <c:pt idx="10">
                  <c:v>Prog. TT (5)</c:v>
                </c:pt>
                <c:pt idx="11">
                  <c:v>Not curr. empl. (3)</c:v>
                </c:pt>
              </c:strCache>
            </c:strRef>
          </c:cat>
          <c:val>
            <c:numRef>
              <c:f>Sheet1!$B$2:$B$13</c:f>
              <c:numCache>
                <c:formatCode>General</c:formatCode>
                <c:ptCount val="12"/>
                <c:pt idx="0">
                  <c:v>23.1</c:v>
                </c:pt>
                <c:pt idx="1">
                  <c:v>15.5</c:v>
                </c:pt>
                <c:pt idx="2">
                  <c:v>15.2</c:v>
                </c:pt>
                <c:pt idx="3">
                  <c:v>14.8</c:v>
                </c:pt>
                <c:pt idx="4">
                  <c:v>7.58</c:v>
                </c:pt>
                <c:pt idx="5">
                  <c:v>5.05</c:v>
                </c:pt>
                <c:pt idx="6">
                  <c:v>5.05</c:v>
                </c:pt>
                <c:pt idx="7">
                  <c:v>3.97</c:v>
                </c:pt>
                <c:pt idx="8">
                  <c:v>3.61</c:v>
                </c:pt>
                <c:pt idx="9">
                  <c:v>3.25</c:v>
                </c:pt>
                <c:pt idx="10">
                  <c:v>1.81</c:v>
                </c:pt>
                <c:pt idx="11">
                  <c:v>1.08</c:v>
                </c:pt>
              </c:numCache>
            </c:numRef>
          </c:val>
          <c:extLst>
            <c:ext xmlns:c16="http://schemas.microsoft.com/office/drawing/2014/chart" uri="{C3380CC4-5D6E-409C-BE32-E72D297353CC}">
              <c16:uniqueId val="{00000000-D3D3-4CB8-AE44-3BEF6D6C1A9E}"/>
            </c:ext>
          </c:extLst>
        </c:ser>
        <c:dLbls>
          <c:showLegendKey val="0"/>
          <c:showVal val="0"/>
          <c:showCatName val="0"/>
          <c:showSerName val="0"/>
          <c:showPercent val="0"/>
          <c:showBubbleSize val="0"/>
        </c:dLbls>
        <c:gapWidth val="219"/>
        <c:overlap val="-27"/>
        <c:axId val="168997856"/>
        <c:axId val="168998416"/>
      </c:barChart>
      <c:catAx>
        <c:axId val="168997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998416"/>
        <c:crosses val="autoZero"/>
        <c:auto val="1"/>
        <c:lblAlgn val="ctr"/>
        <c:lblOffset val="100"/>
        <c:noMultiLvlLbl val="0"/>
      </c:catAx>
      <c:valAx>
        <c:axId val="168998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997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Q12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2016</c:v>
                </c:pt>
              </c:strCache>
            </c:strRef>
          </c:tx>
          <c:spPr>
            <a:solidFill>
              <a:schemeClr val="accent1"/>
            </a:solidFill>
            <a:ln>
              <a:noFill/>
            </a:ln>
            <a:effectLst/>
          </c:spPr>
          <c:invertIfNegative val="0"/>
          <c:cat>
            <c:strRef>
              <c:f>Sheet1!$A$2:$A$9</c:f>
              <c:strCache>
                <c:ptCount val="7"/>
                <c:pt idx="0">
                  <c:v>More Students</c:v>
                </c:pt>
                <c:pt idx="1">
                  <c:v>Additional Sections</c:v>
                </c:pt>
                <c:pt idx="2">
                  <c:v>Additional Assessment Guidance</c:v>
                </c:pt>
                <c:pt idx="3">
                  <c:v>Additional Scholarship</c:v>
                </c:pt>
                <c:pt idx="4">
                  <c:v>Additional Service</c:v>
                </c:pt>
                <c:pt idx="5">
                  <c:v>Other Obligations</c:v>
                </c:pt>
                <c:pt idx="6">
                  <c:v>No additional obligations</c:v>
                </c:pt>
              </c:strCache>
            </c:strRef>
          </c:cat>
          <c:val>
            <c:numRef>
              <c:f>Sheet1!$B$2:$B$9</c:f>
              <c:numCache>
                <c:formatCode>General</c:formatCode>
                <c:ptCount val="8"/>
                <c:pt idx="0">
                  <c:v>30.58</c:v>
                </c:pt>
                <c:pt idx="1">
                  <c:v>25.62</c:v>
                </c:pt>
                <c:pt idx="2">
                  <c:v>16.53</c:v>
                </c:pt>
                <c:pt idx="3">
                  <c:v>0</c:v>
                </c:pt>
                <c:pt idx="4">
                  <c:v>42.15</c:v>
                </c:pt>
                <c:pt idx="6">
                  <c:v>31.4</c:v>
                </c:pt>
              </c:numCache>
            </c:numRef>
          </c:val>
          <c:extLst>
            <c:ext xmlns:c16="http://schemas.microsoft.com/office/drawing/2014/chart" uri="{C3380CC4-5D6E-409C-BE32-E72D297353CC}">
              <c16:uniqueId val="{00000000-C839-154F-B820-B083EBDEB62D}"/>
            </c:ext>
          </c:extLst>
        </c:ser>
        <c:ser>
          <c:idx val="1"/>
          <c:order val="1"/>
          <c:tx>
            <c:strRef>
              <c:f>Sheet1!$C$1</c:f>
              <c:strCache>
                <c:ptCount val="1"/>
                <c:pt idx="0">
                  <c:v>2018</c:v>
                </c:pt>
              </c:strCache>
            </c:strRef>
          </c:tx>
          <c:spPr>
            <a:solidFill>
              <a:schemeClr val="accent2"/>
            </a:solidFill>
            <a:ln>
              <a:noFill/>
            </a:ln>
            <a:effectLst/>
          </c:spPr>
          <c:invertIfNegative val="0"/>
          <c:cat>
            <c:strRef>
              <c:f>Sheet1!$A$2:$A$9</c:f>
              <c:strCache>
                <c:ptCount val="7"/>
                <c:pt idx="0">
                  <c:v>More Students</c:v>
                </c:pt>
                <c:pt idx="1">
                  <c:v>Additional Sections</c:v>
                </c:pt>
                <c:pt idx="2">
                  <c:v>Additional Assessment Guidance</c:v>
                </c:pt>
                <c:pt idx="3">
                  <c:v>Additional Scholarship</c:v>
                </c:pt>
                <c:pt idx="4">
                  <c:v>Additional Service</c:v>
                </c:pt>
                <c:pt idx="5">
                  <c:v>Other Obligations</c:v>
                </c:pt>
                <c:pt idx="6">
                  <c:v>No additional obligations</c:v>
                </c:pt>
              </c:strCache>
            </c:strRef>
          </c:cat>
          <c:val>
            <c:numRef>
              <c:f>Sheet1!$C$2:$C$9</c:f>
              <c:numCache>
                <c:formatCode>General</c:formatCode>
                <c:ptCount val="8"/>
                <c:pt idx="0">
                  <c:v>28.89</c:v>
                </c:pt>
                <c:pt idx="1">
                  <c:v>17.78</c:v>
                </c:pt>
                <c:pt idx="2">
                  <c:v>13.7</c:v>
                </c:pt>
                <c:pt idx="3">
                  <c:v>1.48</c:v>
                </c:pt>
                <c:pt idx="4">
                  <c:v>22.96</c:v>
                </c:pt>
                <c:pt idx="5">
                  <c:v>7.78</c:v>
                </c:pt>
                <c:pt idx="6">
                  <c:v>41.48</c:v>
                </c:pt>
              </c:numCache>
            </c:numRef>
          </c:val>
          <c:extLst>
            <c:ext xmlns:c16="http://schemas.microsoft.com/office/drawing/2014/chart" uri="{C3380CC4-5D6E-409C-BE32-E72D297353CC}">
              <c16:uniqueId val="{00000001-C839-154F-B820-B083EBDEB62D}"/>
            </c:ext>
          </c:extLst>
        </c:ser>
        <c:dLbls>
          <c:showLegendKey val="0"/>
          <c:showVal val="0"/>
          <c:showCatName val="0"/>
          <c:showSerName val="0"/>
          <c:showPercent val="0"/>
          <c:showBubbleSize val="0"/>
        </c:dLbls>
        <c:gapWidth val="219"/>
        <c:overlap val="-27"/>
        <c:axId val="169001216"/>
        <c:axId val="169001776"/>
      </c:barChart>
      <c:catAx>
        <c:axId val="16900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001776"/>
        <c:crosses val="autoZero"/>
        <c:auto val="1"/>
        <c:lblAlgn val="ctr"/>
        <c:lblOffset val="100"/>
        <c:noMultiLvlLbl val="0"/>
      </c:catAx>
      <c:valAx>
        <c:axId val="169001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001216"/>
        <c:crosses val="autoZero"/>
        <c:crossBetween val="between"/>
      </c:valAx>
      <c:spPr>
        <a:noFill/>
        <a:ln>
          <a:noFill/>
        </a:ln>
        <a:effectLst/>
      </c:spPr>
    </c:plotArea>
    <c:legend>
      <c:legendPos val="b"/>
      <c:layout>
        <c:manualLayout>
          <c:xMode val="edge"/>
          <c:yMode val="edge"/>
          <c:x val="0.44579034957586799"/>
          <c:y val="0.87899629952901903"/>
          <c:w val="0.137404712997832"/>
          <c:h val="0.10349184549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Q13</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2016</c:v>
                </c:pt>
              </c:strCache>
            </c:strRef>
          </c:tx>
          <c:spPr>
            <a:solidFill>
              <a:schemeClr val="accent1"/>
            </a:solidFill>
            <a:ln>
              <a:noFill/>
            </a:ln>
            <a:effectLst/>
          </c:spPr>
          <c:invertIfNegative val="0"/>
          <c:cat>
            <c:numRef>
              <c:f>Sheet1!$A$2:$A$3</c:f>
              <c:numCache>
                <c:formatCode>General</c:formatCode>
                <c:ptCount val="2"/>
              </c:numCache>
            </c:numRef>
          </c:cat>
          <c:val>
            <c:numRef>
              <c:f>Sheet1!$B$2:$B$3</c:f>
              <c:numCache>
                <c:formatCode>General</c:formatCode>
                <c:ptCount val="2"/>
                <c:pt idx="0">
                  <c:v>19.43</c:v>
                </c:pt>
              </c:numCache>
            </c:numRef>
          </c:val>
          <c:extLst>
            <c:ext xmlns:c16="http://schemas.microsoft.com/office/drawing/2014/chart" uri="{C3380CC4-5D6E-409C-BE32-E72D297353CC}">
              <c16:uniqueId val="{00000000-1573-A542-BA14-AF943AA03471}"/>
            </c:ext>
          </c:extLst>
        </c:ser>
        <c:ser>
          <c:idx val="1"/>
          <c:order val="1"/>
          <c:tx>
            <c:strRef>
              <c:f>Sheet1!$C$1</c:f>
              <c:strCache>
                <c:ptCount val="1"/>
                <c:pt idx="0">
                  <c:v>2018</c:v>
                </c:pt>
              </c:strCache>
            </c:strRef>
          </c:tx>
          <c:spPr>
            <a:solidFill>
              <a:schemeClr val="accent2"/>
            </a:solidFill>
            <a:ln>
              <a:noFill/>
            </a:ln>
            <a:effectLst/>
          </c:spPr>
          <c:invertIfNegative val="0"/>
          <c:cat>
            <c:numRef>
              <c:f>Sheet1!$A$2:$A$3</c:f>
              <c:numCache>
                <c:formatCode>General</c:formatCode>
                <c:ptCount val="2"/>
              </c:numCache>
            </c:numRef>
          </c:cat>
          <c:val>
            <c:numRef>
              <c:f>Sheet1!$C$2:$C$3</c:f>
              <c:numCache>
                <c:formatCode>General</c:formatCode>
                <c:ptCount val="2"/>
                <c:pt idx="0">
                  <c:v>13.19</c:v>
                </c:pt>
              </c:numCache>
            </c:numRef>
          </c:val>
          <c:extLst>
            <c:ext xmlns:c16="http://schemas.microsoft.com/office/drawing/2014/chart" uri="{C3380CC4-5D6E-409C-BE32-E72D297353CC}">
              <c16:uniqueId val="{00000001-1573-A542-BA14-AF943AA03471}"/>
            </c:ext>
          </c:extLst>
        </c:ser>
        <c:dLbls>
          <c:showLegendKey val="0"/>
          <c:showVal val="0"/>
          <c:showCatName val="0"/>
          <c:showSerName val="0"/>
          <c:showPercent val="0"/>
          <c:showBubbleSize val="0"/>
        </c:dLbls>
        <c:gapWidth val="219"/>
        <c:overlap val="-27"/>
        <c:axId val="169004576"/>
        <c:axId val="169005136"/>
      </c:barChart>
      <c:catAx>
        <c:axId val="16900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005136"/>
        <c:crosses val="autoZero"/>
        <c:auto val="1"/>
        <c:lblAlgn val="ctr"/>
        <c:lblOffset val="100"/>
        <c:noMultiLvlLbl val="0"/>
      </c:catAx>
      <c:valAx>
        <c:axId val="169005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004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Yes</c:v>
                </c:pt>
              </c:strCache>
            </c:strRef>
          </c:tx>
          <c:spPr>
            <a:solidFill>
              <a:schemeClr val="accent1"/>
            </a:solidFill>
            <a:ln>
              <a:noFill/>
            </a:ln>
            <a:effectLst/>
          </c:spPr>
          <c:invertIfNegative val="0"/>
          <c:cat>
            <c:numRef>
              <c:f>Sheet1!$A$2:$A$3</c:f>
              <c:numCache>
                <c:formatCode>General</c:formatCode>
                <c:ptCount val="2"/>
                <c:pt idx="0">
                  <c:v>2016</c:v>
                </c:pt>
                <c:pt idx="1">
                  <c:v>2018</c:v>
                </c:pt>
              </c:numCache>
            </c:numRef>
          </c:cat>
          <c:val>
            <c:numRef>
              <c:f>Sheet1!$B$2:$B$3</c:f>
              <c:numCache>
                <c:formatCode>General</c:formatCode>
                <c:ptCount val="2"/>
                <c:pt idx="0">
                  <c:v>43.9</c:v>
                </c:pt>
                <c:pt idx="1">
                  <c:v>56.1</c:v>
                </c:pt>
              </c:numCache>
            </c:numRef>
          </c:val>
          <c:extLst>
            <c:ext xmlns:c16="http://schemas.microsoft.com/office/drawing/2014/chart" uri="{C3380CC4-5D6E-409C-BE32-E72D297353CC}">
              <c16:uniqueId val="{00000000-2350-C944-96DE-C51084EECED8}"/>
            </c:ext>
          </c:extLst>
        </c:ser>
        <c:ser>
          <c:idx val="1"/>
          <c:order val="1"/>
          <c:tx>
            <c:strRef>
              <c:f>Sheet1!$C$1</c:f>
              <c:strCache>
                <c:ptCount val="1"/>
                <c:pt idx="0">
                  <c:v>No</c:v>
                </c:pt>
              </c:strCache>
            </c:strRef>
          </c:tx>
          <c:spPr>
            <a:solidFill>
              <a:schemeClr val="accent2"/>
            </a:solidFill>
            <a:ln>
              <a:noFill/>
            </a:ln>
            <a:effectLst/>
          </c:spPr>
          <c:invertIfNegative val="0"/>
          <c:cat>
            <c:numRef>
              <c:f>Sheet1!$A$2:$A$3</c:f>
              <c:numCache>
                <c:formatCode>General</c:formatCode>
                <c:ptCount val="2"/>
                <c:pt idx="0">
                  <c:v>2016</c:v>
                </c:pt>
                <c:pt idx="1">
                  <c:v>2018</c:v>
                </c:pt>
              </c:numCache>
            </c:numRef>
          </c:cat>
          <c:val>
            <c:numRef>
              <c:f>Sheet1!$C$2:$C$3</c:f>
              <c:numCache>
                <c:formatCode>General</c:formatCode>
                <c:ptCount val="2"/>
                <c:pt idx="0">
                  <c:v>24.5</c:v>
                </c:pt>
                <c:pt idx="1">
                  <c:v>75.459999999999994</c:v>
                </c:pt>
              </c:numCache>
            </c:numRef>
          </c:val>
          <c:extLst>
            <c:ext xmlns:c16="http://schemas.microsoft.com/office/drawing/2014/chart" uri="{C3380CC4-5D6E-409C-BE32-E72D297353CC}">
              <c16:uniqueId val="{00000001-2350-C944-96DE-C51084EECED8}"/>
            </c:ext>
          </c:extLst>
        </c:ser>
        <c:dLbls>
          <c:showLegendKey val="0"/>
          <c:showVal val="0"/>
          <c:showCatName val="0"/>
          <c:showSerName val="0"/>
          <c:showPercent val="0"/>
          <c:showBubbleSize val="0"/>
        </c:dLbls>
        <c:gapWidth val="219"/>
        <c:overlap val="-27"/>
        <c:axId val="168966112"/>
        <c:axId val="168966672"/>
      </c:barChart>
      <c:catAx>
        <c:axId val="16896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966672"/>
        <c:crosses val="autoZero"/>
        <c:auto val="1"/>
        <c:lblAlgn val="ctr"/>
        <c:lblOffset val="100"/>
        <c:noMultiLvlLbl val="0"/>
      </c:catAx>
      <c:valAx>
        <c:axId val="168966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8966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567B04-EEA3-4E0D-A2D6-25AED0598CE1}" type="datetimeFigureOut">
              <a:rPr lang="en-US" smtClean="0"/>
              <a:t>12/16/2018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0217DB-FF95-4B3A-AE35-AF6196B0A130}" type="slidenum">
              <a:rPr lang="en-US" smtClean="0"/>
              <a:t>‹#›</a:t>
            </a:fld>
            <a:endParaRPr lang="en-US"/>
          </a:p>
        </p:txBody>
      </p:sp>
    </p:spTree>
    <p:extLst>
      <p:ext uri="{BB962C8B-B14F-4D97-AF65-F5344CB8AC3E}">
        <p14:creationId xmlns:p14="http://schemas.microsoft.com/office/powerpoint/2010/main" val="4071792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87F48E-A2F3-4F98-83F6-13B9B2101DA0}" type="datetimeFigureOut">
              <a:rPr lang="en-US" smtClean="0"/>
              <a:t>12/16/2018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9A7A72-9DE9-4DBE-A1AD-AFB65A306C12}" type="slidenum">
              <a:rPr lang="en-US" smtClean="0"/>
              <a:t>‹#›</a:t>
            </a:fld>
            <a:endParaRPr lang="en-US"/>
          </a:p>
        </p:txBody>
      </p:sp>
    </p:spTree>
    <p:extLst>
      <p:ext uri="{BB962C8B-B14F-4D97-AF65-F5344CB8AC3E}">
        <p14:creationId xmlns:p14="http://schemas.microsoft.com/office/powerpoint/2010/main" val="3657379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9A7A72-9DE9-4DBE-A1AD-AFB65A306C12}" type="slidenum">
              <a:rPr lang="en-US" smtClean="0"/>
              <a:t>1</a:t>
            </a:fld>
            <a:endParaRPr lang="en-US"/>
          </a:p>
        </p:txBody>
      </p:sp>
    </p:spTree>
    <p:extLst>
      <p:ext uri="{BB962C8B-B14F-4D97-AF65-F5344CB8AC3E}">
        <p14:creationId xmlns:p14="http://schemas.microsoft.com/office/powerpoint/2010/main" val="3782893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response rate</a:t>
            </a:r>
          </a:p>
          <a:p>
            <a:r>
              <a:rPr lang="en-US" dirty="0"/>
              <a:t>Good news generally. Additional scholarship – not an entry in 2016. Other obligations, not an entry.  Seems that workload burdens is a trend that is falling slightly. </a:t>
            </a:r>
          </a:p>
          <a:p>
            <a:endParaRPr lang="en-US" dirty="0"/>
          </a:p>
          <a:p>
            <a:endParaRPr lang="en-US" dirty="0"/>
          </a:p>
        </p:txBody>
      </p:sp>
      <p:sp>
        <p:nvSpPr>
          <p:cNvPr id="4" name="Slide Number Placeholder 3"/>
          <p:cNvSpPr>
            <a:spLocks noGrp="1"/>
          </p:cNvSpPr>
          <p:nvPr>
            <p:ph type="sldNum" sz="quarter" idx="10"/>
          </p:nvPr>
        </p:nvSpPr>
        <p:spPr/>
        <p:txBody>
          <a:bodyPr/>
          <a:lstStyle/>
          <a:p>
            <a:fld id="{37275817-99BB-324D-B12A-41326369B9B8}" type="slidenum">
              <a:rPr lang="en-US" smtClean="0"/>
              <a:t>16</a:t>
            </a:fld>
            <a:endParaRPr lang="en-US"/>
          </a:p>
        </p:txBody>
      </p:sp>
    </p:spTree>
    <p:extLst>
      <p:ext uri="{BB962C8B-B14F-4D97-AF65-F5344CB8AC3E}">
        <p14:creationId xmlns:p14="http://schemas.microsoft.com/office/powerpoint/2010/main" val="1362861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Trend seems to be that less institutions are adding credits to LRW courses (and expecting teachers to teach more, with the same compensation).</a:t>
            </a:r>
          </a:p>
          <a:p>
            <a:endParaRPr lang="en-US" dirty="0"/>
          </a:p>
        </p:txBody>
      </p:sp>
      <p:sp>
        <p:nvSpPr>
          <p:cNvPr id="4" name="Slide Number Placeholder 3"/>
          <p:cNvSpPr>
            <a:spLocks noGrp="1"/>
          </p:cNvSpPr>
          <p:nvPr>
            <p:ph type="sldNum" sz="quarter" idx="10"/>
          </p:nvPr>
        </p:nvSpPr>
        <p:spPr/>
        <p:txBody>
          <a:bodyPr/>
          <a:lstStyle/>
          <a:p>
            <a:fld id="{37275817-99BB-324D-B12A-41326369B9B8}" type="slidenum">
              <a:rPr lang="en-US" smtClean="0"/>
              <a:t>17</a:t>
            </a:fld>
            <a:endParaRPr lang="en-US"/>
          </a:p>
        </p:txBody>
      </p:sp>
    </p:spTree>
    <p:extLst>
      <p:ext uri="{BB962C8B-B14F-4D97-AF65-F5344CB8AC3E}">
        <p14:creationId xmlns:p14="http://schemas.microsoft.com/office/powerpoint/2010/main" val="2786938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Uptick in buyouts/early retirement</a:t>
            </a:r>
          </a:p>
        </p:txBody>
      </p:sp>
      <p:sp>
        <p:nvSpPr>
          <p:cNvPr id="4" name="Slide Number Placeholder 3"/>
          <p:cNvSpPr>
            <a:spLocks noGrp="1"/>
          </p:cNvSpPr>
          <p:nvPr>
            <p:ph type="sldNum" sz="quarter" idx="10"/>
          </p:nvPr>
        </p:nvSpPr>
        <p:spPr/>
        <p:txBody>
          <a:bodyPr/>
          <a:lstStyle/>
          <a:p>
            <a:fld id="{37275817-99BB-324D-B12A-41326369B9B8}" type="slidenum">
              <a:rPr lang="en-US" smtClean="0"/>
              <a:t>19</a:t>
            </a:fld>
            <a:endParaRPr lang="en-US"/>
          </a:p>
        </p:txBody>
      </p:sp>
    </p:spTree>
    <p:extLst>
      <p:ext uri="{BB962C8B-B14F-4D97-AF65-F5344CB8AC3E}">
        <p14:creationId xmlns:p14="http://schemas.microsoft.com/office/powerpoint/2010/main" val="2261701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Mel</a:t>
            </a:r>
          </a:p>
          <a:p>
            <a:endParaRPr lang="en-US" dirty="0" smtClean="0"/>
          </a:p>
          <a:p>
            <a:r>
              <a:rPr lang="en-US" dirty="0" smtClean="0"/>
              <a:t>Full Citizenship Concept </a:t>
            </a:r>
            <a:r>
              <a:rPr lang="mr-IN" dirty="0" smtClean="0"/>
              <a:t>–</a:t>
            </a:r>
            <a:r>
              <a:rPr lang="en-US" dirty="0" smtClean="0"/>
              <a:t> applicable to all full-time faculty</a:t>
            </a:r>
          </a:p>
          <a:p>
            <a:r>
              <a:rPr lang="en-US" dirty="0" smtClean="0"/>
              <a:t>Equity with regard to the range of faculty life</a:t>
            </a:r>
          </a:p>
          <a:p>
            <a:pPr lvl="1"/>
            <a:r>
              <a:rPr lang="en-US" dirty="0" smtClean="0"/>
              <a:t>Security with regard to retention and promotion</a:t>
            </a:r>
          </a:p>
          <a:p>
            <a:pPr lvl="1"/>
            <a:r>
              <a:rPr lang="en-US" dirty="0" smtClean="0"/>
              <a:t>Full range of opportunity to contribute to governance issues</a:t>
            </a:r>
          </a:p>
          <a:p>
            <a:pPr lvl="1"/>
            <a:r>
              <a:rPr lang="en-US" dirty="0" smtClean="0"/>
              <a:t>Full range of opportunity and support for scholarship</a:t>
            </a:r>
          </a:p>
          <a:p>
            <a:pPr lvl="1"/>
            <a:r>
              <a:rPr lang="en-US" dirty="0" smtClean="0"/>
              <a:t>Service and workload parity</a:t>
            </a:r>
          </a:p>
          <a:p>
            <a:pPr lvl="1"/>
            <a:r>
              <a:rPr lang="en-US" dirty="0" smtClean="0"/>
              <a:t>Impact of gendered roles in the academy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29A7A72-9DE9-4DBE-A1AD-AFB65A306C12}" type="slidenum">
              <a:rPr lang="en-US" smtClean="0"/>
              <a:t>28</a:t>
            </a:fld>
            <a:endParaRPr lang="en-US"/>
          </a:p>
        </p:txBody>
      </p:sp>
    </p:spTree>
    <p:extLst>
      <p:ext uri="{BB962C8B-B14F-4D97-AF65-F5344CB8AC3E}">
        <p14:creationId xmlns:p14="http://schemas.microsoft.com/office/powerpoint/2010/main" val="342310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9A7A72-9DE9-4DBE-A1AD-AFB65A306C12}" type="slidenum">
              <a:rPr lang="en-US" smtClean="0"/>
              <a:t>29</a:t>
            </a:fld>
            <a:endParaRPr lang="en-US"/>
          </a:p>
        </p:txBody>
      </p:sp>
    </p:spTree>
    <p:extLst>
      <p:ext uri="{BB962C8B-B14F-4D97-AF65-F5344CB8AC3E}">
        <p14:creationId xmlns:p14="http://schemas.microsoft.com/office/powerpoint/2010/main" val="807561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9A7A72-9DE9-4DBE-A1AD-AFB65A306C12}" type="slidenum">
              <a:rPr lang="en-US" smtClean="0"/>
              <a:t>30</a:t>
            </a:fld>
            <a:endParaRPr lang="en-US"/>
          </a:p>
        </p:txBody>
      </p:sp>
    </p:spTree>
    <p:extLst>
      <p:ext uri="{BB962C8B-B14F-4D97-AF65-F5344CB8AC3E}">
        <p14:creationId xmlns:p14="http://schemas.microsoft.com/office/powerpoint/2010/main" val="3788422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9A7A72-9DE9-4DBE-A1AD-AFB65A306C12}" type="slidenum">
              <a:rPr lang="en-US" smtClean="0"/>
              <a:t>31</a:t>
            </a:fld>
            <a:endParaRPr lang="en-US"/>
          </a:p>
        </p:txBody>
      </p:sp>
    </p:spTree>
    <p:extLst>
      <p:ext uri="{BB962C8B-B14F-4D97-AF65-F5344CB8AC3E}">
        <p14:creationId xmlns:p14="http://schemas.microsoft.com/office/powerpoint/2010/main" val="60556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9A7A72-9DE9-4DBE-A1AD-AFB65A306C12}" type="slidenum">
              <a:rPr lang="en-US" smtClean="0"/>
              <a:t>2</a:t>
            </a:fld>
            <a:endParaRPr lang="en-US"/>
          </a:p>
        </p:txBody>
      </p:sp>
    </p:spTree>
    <p:extLst>
      <p:ext uri="{BB962C8B-B14F-4D97-AF65-F5344CB8AC3E}">
        <p14:creationId xmlns:p14="http://schemas.microsoft.com/office/powerpoint/2010/main" val="13933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mel</a:t>
            </a:r>
            <a:endParaRPr lang="en-US" dirty="0"/>
          </a:p>
        </p:txBody>
      </p:sp>
      <p:sp>
        <p:nvSpPr>
          <p:cNvPr id="4" name="Slide Number Placeholder 3"/>
          <p:cNvSpPr>
            <a:spLocks noGrp="1"/>
          </p:cNvSpPr>
          <p:nvPr>
            <p:ph type="sldNum" sz="quarter" idx="10"/>
          </p:nvPr>
        </p:nvSpPr>
        <p:spPr/>
        <p:txBody>
          <a:bodyPr/>
          <a:lstStyle/>
          <a:p>
            <a:fld id="{629A7A72-9DE9-4DBE-A1AD-AFB65A306C12}" type="slidenum">
              <a:rPr lang="en-US" smtClean="0"/>
              <a:t>3</a:t>
            </a:fld>
            <a:endParaRPr lang="en-US"/>
          </a:p>
        </p:txBody>
      </p:sp>
    </p:spTree>
    <p:extLst>
      <p:ext uri="{BB962C8B-B14F-4D97-AF65-F5344CB8AC3E}">
        <p14:creationId xmlns:p14="http://schemas.microsoft.com/office/powerpoint/2010/main" val="1938371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9A7A72-9DE9-4DBE-A1AD-AFB65A306C12}" type="slidenum">
              <a:rPr lang="en-US" smtClean="0"/>
              <a:t>4</a:t>
            </a:fld>
            <a:endParaRPr lang="en-US"/>
          </a:p>
        </p:txBody>
      </p:sp>
    </p:spTree>
    <p:extLst>
      <p:ext uri="{BB962C8B-B14F-4D97-AF65-F5344CB8AC3E}">
        <p14:creationId xmlns:p14="http://schemas.microsoft.com/office/powerpoint/2010/main" val="3857223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9A7A72-9DE9-4DBE-A1AD-AFB65A306C12}" type="slidenum">
              <a:rPr lang="en-US" smtClean="0"/>
              <a:t>5</a:t>
            </a:fld>
            <a:endParaRPr lang="en-US"/>
          </a:p>
        </p:txBody>
      </p:sp>
    </p:spTree>
    <p:extLst>
      <p:ext uri="{BB962C8B-B14F-4D97-AF65-F5344CB8AC3E}">
        <p14:creationId xmlns:p14="http://schemas.microsoft.com/office/powerpoint/2010/main" val="4076316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9A7A72-9DE9-4DBE-A1AD-AFB65A306C12}" type="slidenum">
              <a:rPr lang="en-US" smtClean="0"/>
              <a:t>6</a:t>
            </a:fld>
            <a:endParaRPr lang="en-US"/>
          </a:p>
        </p:txBody>
      </p:sp>
    </p:spTree>
    <p:extLst>
      <p:ext uri="{BB962C8B-B14F-4D97-AF65-F5344CB8AC3E}">
        <p14:creationId xmlns:p14="http://schemas.microsoft.com/office/powerpoint/2010/main" val="367249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a:t>
            </a:r>
            <a:r>
              <a:rPr lang="en-US" baseline="0" dirty="0"/>
              <a:t> in green, are the 2016 results, and the 2018 results are on the right.  On the left are the more contingent statuses </a:t>
            </a:r>
            <a:r>
              <a:rPr lang="en-US" baseline="0" dirty="0">
                <a:sym typeface="Wingdings" panose="05000000000000000000" pitchFamily="2" charset="2"/>
              </a:rPr>
              <a:t> adjuncts/visitors, short-term contracts, long-term contracts that aren’t presumptively renewable. All those categories show more respondents in 2018 as compared to 2016.   The three categories on the right are more permanent statuses – 405©, programmatic tenure, and unitary tenure. Those all show more respondents in 2016, fewer respondents in 2018. So it looks, initially, like this year’s survey results are showing us that across the country, security of position is getting worse broadly and at all levels.</a:t>
            </a:r>
          </a:p>
        </p:txBody>
      </p:sp>
      <p:sp>
        <p:nvSpPr>
          <p:cNvPr id="4" name="Slide Number Placeholder 3"/>
          <p:cNvSpPr>
            <a:spLocks noGrp="1"/>
          </p:cNvSpPr>
          <p:nvPr>
            <p:ph type="sldNum" sz="quarter" idx="10"/>
          </p:nvPr>
        </p:nvSpPr>
        <p:spPr/>
        <p:txBody>
          <a:bodyPr/>
          <a:lstStyle/>
          <a:p>
            <a:fld id="{629A7A72-9DE9-4DBE-A1AD-AFB65A306C12}" type="slidenum">
              <a:rPr lang="en-US" smtClean="0"/>
              <a:t>8</a:t>
            </a:fld>
            <a:endParaRPr lang="en-US"/>
          </a:p>
        </p:txBody>
      </p:sp>
    </p:spTree>
    <p:extLst>
      <p:ext uri="{BB962C8B-B14F-4D97-AF65-F5344CB8AC3E}">
        <p14:creationId xmlns:p14="http://schemas.microsoft.com/office/powerpoint/2010/main" val="38350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we</a:t>
            </a:r>
            <a:r>
              <a:rPr lang="en-US" baseline="0" dirty="0"/>
              <a:t> specifically asked in the survey about changes to security of position in employment over the last 18 months, and the answers to that question provides a different picture.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Approximately 26% of respondents said that there had been positive changes approved or at least discussed at their schools.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Only 4% of respondents, which equals</a:t>
            </a:r>
            <a:r>
              <a:rPr lang="en-US" baseline="0" dirty="0"/>
              <a:t> 12 individual respondents, said there had been negative changes approved, and only a small number  more said negative changes had been discussed.  Also, this survey went to the list-serve, so multiple people could respond from the same school – we can’t sort the data by individual school.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29A7A72-9DE9-4DBE-A1AD-AFB65A306C12}" type="slidenum">
              <a:rPr lang="en-US" smtClean="0"/>
              <a:t>9</a:t>
            </a:fld>
            <a:endParaRPr lang="en-US"/>
          </a:p>
        </p:txBody>
      </p:sp>
    </p:spTree>
    <p:extLst>
      <p:ext uri="{BB962C8B-B14F-4D97-AF65-F5344CB8AC3E}">
        <p14:creationId xmlns:p14="http://schemas.microsoft.com/office/powerpoint/2010/main" val="338008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questions</a:t>
            </a:r>
            <a:r>
              <a:rPr lang="en-US" baseline="0" dirty="0"/>
              <a:t> on voting rights show even more clearly that we have to be really careful about drawing unwarranted conclusions when comparing the 2016 and 2018 results.</a:t>
            </a:r>
          </a:p>
          <a:p>
            <a:endParaRPr lang="en-US" baseline="0" dirty="0"/>
          </a:p>
          <a:p>
            <a:r>
              <a:rPr lang="en-US" dirty="0"/>
              <a:t>T</a:t>
            </a:r>
            <a:r>
              <a:rPr lang="en-US" baseline="0" dirty="0">
                <a:sym typeface="Wingdings" panose="05000000000000000000" pitchFamily="2" charset="2"/>
              </a:rPr>
              <a:t>he question on what people can vote on made it look like we were losing ground on what </a:t>
            </a:r>
            <a:r>
              <a:rPr lang="en-US" baseline="0" dirty="0" err="1">
                <a:sym typeface="Wingdings" panose="05000000000000000000" pitchFamily="2" charset="2"/>
              </a:rPr>
              <a:t>LRW</a:t>
            </a:r>
            <a:r>
              <a:rPr lang="en-US" baseline="0" dirty="0">
                <a:sym typeface="Wingdings" panose="05000000000000000000" pitchFamily="2" charset="2"/>
              </a:rPr>
              <a:t> are allowed to vote on.  But then we specifically asked whether there were changes at individual respondents schools, and </a:t>
            </a:r>
            <a:r>
              <a:rPr lang="en-US" b="1" baseline="0" dirty="0">
                <a:sym typeface="Wingdings" panose="05000000000000000000" pitchFamily="2" charset="2"/>
              </a:rPr>
              <a:t>no one </a:t>
            </a:r>
            <a:r>
              <a:rPr lang="en-US" baseline="0" dirty="0">
                <a:sym typeface="Wingdings" panose="05000000000000000000" pitchFamily="2" charset="2"/>
              </a:rPr>
              <a:t>said there had been negative changes. Only 2 people (out of 276) said negative changes had even been discussed. </a:t>
            </a:r>
          </a:p>
          <a:p>
            <a:endParaRPr lang="en-US" baseline="0" dirty="0">
              <a:sym typeface="Wingdings" panose="05000000000000000000" pitchFamily="2" charset="2"/>
            </a:endParaRPr>
          </a:p>
          <a:p>
            <a:r>
              <a:rPr lang="en-US" baseline="0" dirty="0">
                <a:sym typeface="Wingdings" panose="05000000000000000000" pitchFamily="2" charset="2"/>
              </a:rPr>
              <a:t>Instead, </a:t>
            </a:r>
            <a:endParaRPr lang="en-US" dirty="0"/>
          </a:p>
        </p:txBody>
      </p:sp>
      <p:sp>
        <p:nvSpPr>
          <p:cNvPr id="4" name="Slide Number Placeholder 3"/>
          <p:cNvSpPr>
            <a:spLocks noGrp="1"/>
          </p:cNvSpPr>
          <p:nvPr>
            <p:ph type="sldNum" sz="quarter" idx="10"/>
          </p:nvPr>
        </p:nvSpPr>
        <p:spPr/>
        <p:txBody>
          <a:bodyPr/>
          <a:lstStyle/>
          <a:p>
            <a:fld id="{629A7A72-9DE9-4DBE-A1AD-AFB65A306C12}" type="slidenum">
              <a:rPr lang="en-US" smtClean="0"/>
              <a:t>10</a:t>
            </a:fld>
            <a:endParaRPr lang="en-US"/>
          </a:p>
        </p:txBody>
      </p:sp>
    </p:spTree>
    <p:extLst>
      <p:ext uri="{BB962C8B-B14F-4D97-AF65-F5344CB8AC3E}">
        <p14:creationId xmlns:p14="http://schemas.microsoft.com/office/powerpoint/2010/main" val="86527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C8B737-5582-459D-99F3-212AE5857596}" type="datetimeFigureOut">
              <a:rPr lang="en-US" smtClean="0"/>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94F9D-2C27-4C58-BF8D-1DB79524BB2A}" type="slidenum">
              <a:rPr lang="en-US" smtClean="0"/>
              <a:t>‹#›</a:t>
            </a:fld>
            <a:endParaRPr lang="en-US"/>
          </a:p>
        </p:txBody>
      </p:sp>
    </p:spTree>
    <p:extLst>
      <p:ext uri="{BB962C8B-B14F-4D97-AF65-F5344CB8AC3E}">
        <p14:creationId xmlns:p14="http://schemas.microsoft.com/office/powerpoint/2010/main" val="2533627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C8B737-5582-459D-99F3-212AE5857596}" type="datetimeFigureOut">
              <a:rPr lang="en-US" smtClean="0"/>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94F9D-2C27-4C58-BF8D-1DB79524BB2A}" type="slidenum">
              <a:rPr lang="en-US" smtClean="0"/>
              <a:t>‹#›</a:t>
            </a:fld>
            <a:endParaRPr lang="en-US"/>
          </a:p>
        </p:txBody>
      </p:sp>
    </p:spTree>
    <p:extLst>
      <p:ext uri="{BB962C8B-B14F-4D97-AF65-F5344CB8AC3E}">
        <p14:creationId xmlns:p14="http://schemas.microsoft.com/office/powerpoint/2010/main" val="1019089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C8B737-5582-459D-99F3-212AE5857596}" type="datetimeFigureOut">
              <a:rPr lang="en-US" smtClean="0"/>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94F9D-2C27-4C58-BF8D-1DB79524BB2A}" type="slidenum">
              <a:rPr lang="en-US" smtClean="0"/>
              <a:t>‹#›</a:t>
            </a:fld>
            <a:endParaRPr lang="en-US"/>
          </a:p>
        </p:txBody>
      </p:sp>
    </p:spTree>
    <p:extLst>
      <p:ext uri="{BB962C8B-B14F-4D97-AF65-F5344CB8AC3E}">
        <p14:creationId xmlns:p14="http://schemas.microsoft.com/office/powerpoint/2010/main" val="3701761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3F92-2068-4AB4-A2C8-CF3D57B8D73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7EDA86-BF45-4AC8-91DB-1548801D137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363B0CA-C2F7-40C9-A5D0-BAC238F0949F}"/>
              </a:ext>
            </a:extLst>
          </p:cNvPr>
          <p:cNvSpPr>
            <a:spLocks noGrp="1"/>
          </p:cNvSpPr>
          <p:nvPr>
            <p:ph type="dt" sz="half" idx="10"/>
          </p:nvPr>
        </p:nvSpPr>
        <p:spPr/>
        <p:txBody>
          <a:bodyPr/>
          <a:lstStyle/>
          <a:p>
            <a:fld id="{5396E3C6-5618-4CD6-A330-433986952B25}" type="datetimeFigureOut">
              <a:rPr lang="en-US" smtClean="0"/>
              <a:t>12/16/2018</a:t>
            </a:fld>
            <a:endParaRPr lang="en-US"/>
          </a:p>
        </p:txBody>
      </p:sp>
      <p:sp>
        <p:nvSpPr>
          <p:cNvPr id="5" name="Footer Placeholder 4">
            <a:extLst>
              <a:ext uri="{FF2B5EF4-FFF2-40B4-BE49-F238E27FC236}">
                <a16:creationId xmlns:a16="http://schemas.microsoft.com/office/drawing/2014/main" id="{58D140E6-FBFC-447C-A330-F064EB851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506F8-6815-4EF8-93F3-E64D50C0034B}"/>
              </a:ext>
            </a:extLst>
          </p:cNvPr>
          <p:cNvSpPr>
            <a:spLocks noGrp="1"/>
          </p:cNvSpPr>
          <p:nvPr>
            <p:ph type="sldNum" sz="quarter" idx="12"/>
          </p:nvPr>
        </p:nvSpPr>
        <p:spPr/>
        <p:txBody>
          <a:bodyPr/>
          <a:lstStyle/>
          <a:p>
            <a:fld id="{36962140-E4B4-4B6E-9E50-DEA99DFD0F3D}" type="slidenum">
              <a:rPr lang="en-US" smtClean="0"/>
              <a:t>‹#›</a:t>
            </a:fld>
            <a:endParaRPr lang="en-US"/>
          </a:p>
        </p:txBody>
      </p:sp>
    </p:spTree>
    <p:extLst>
      <p:ext uri="{BB962C8B-B14F-4D97-AF65-F5344CB8AC3E}">
        <p14:creationId xmlns:p14="http://schemas.microsoft.com/office/powerpoint/2010/main" val="178338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5BA8-AA23-44A1-9A89-4FC52BE15D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F1948E-3E3D-4410-97B5-90A5AC0695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DCCFC-8D1A-4255-96EC-BA8A24F441BF}"/>
              </a:ext>
            </a:extLst>
          </p:cNvPr>
          <p:cNvSpPr>
            <a:spLocks noGrp="1"/>
          </p:cNvSpPr>
          <p:nvPr>
            <p:ph type="dt" sz="half" idx="10"/>
          </p:nvPr>
        </p:nvSpPr>
        <p:spPr/>
        <p:txBody>
          <a:bodyPr/>
          <a:lstStyle/>
          <a:p>
            <a:fld id="{5396E3C6-5618-4CD6-A330-433986952B25}" type="datetimeFigureOut">
              <a:rPr lang="en-US" smtClean="0"/>
              <a:t>12/16/2018</a:t>
            </a:fld>
            <a:endParaRPr lang="en-US"/>
          </a:p>
        </p:txBody>
      </p:sp>
      <p:sp>
        <p:nvSpPr>
          <p:cNvPr id="5" name="Footer Placeholder 4">
            <a:extLst>
              <a:ext uri="{FF2B5EF4-FFF2-40B4-BE49-F238E27FC236}">
                <a16:creationId xmlns:a16="http://schemas.microsoft.com/office/drawing/2014/main" id="{E5B26DB7-B9A8-4147-86DF-046E6636F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ABB6C-0E2D-428A-8B4B-4DADC4EA5911}"/>
              </a:ext>
            </a:extLst>
          </p:cNvPr>
          <p:cNvSpPr>
            <a:spLocks noGrp="1"/>
          </p:cNvSpPr>
          <p:nvPr>
            <p:ph type="sldNum" sz="quarter" idx="12"/>
          </p:nvPr>
        </p:nvSpPr>
        <p:spPr/>
        <p:txBody>
          <a:bodyPr/>
          <a:lstStyle/>
          <a:p>
            <a:fld id="{36962140-E4B4-4B6E-9E50-DEA99DFD0F3D}" type="slidenum">
              <a:rPr lang="en-US" smtClean="0"/>
              <a:t>‹#›</a:t>
            </a:fld>
            <a:endParaRPr lang="en-US"/>
          </a:p>
        </p:txBody>
      </p:sp>
    </p:spTree>
    <p:extLst>
      <p:ext uri="{BB962C8B-B14F-4D97-AF65-F5344CB8AC3E}">
        <p14:creationId xmlns:p14="http://schemas.microsoft.com/office/powerpoint/2010/main" val="3928485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93FF-C2C5-46C8-9914-5CDC5036311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C7C17DF-A5F2-4041-A6C6-5A22DF3CEF6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8C1A0A3-2663-49A7-B325-6EC837FF33C8}"/>
              </a:ext>
            </a:extLst>
          </p:cNvPr>
          <p:cNvSpPr>
            <a:spLocks noGrp="1"/>
          </p:cNvSpPr>
          <p:nvPr>
            <p:ph type="dt" sz="half" idx="10"/>
          </p:nvPr>
        </p:nvSpPr>
        <p:spPr/>
        <p:txBody>
          <a:bodyPr/>
          <a:lstStyle/>
          <a:p>
            <a:fld id="{5396E3C6-5618-4CD6-A330-433986952B25}" type="datetimeFigureOut">
              <a:rPr lang="en-US" smtClean="0"/>
              <a:t>12/16/2018</a:t>
            </a:fld>
            <a:endParaRPr lang="en-US"/>
          </a:p>
        </p:txBody>
      </p:sp>
      <p:sp>
        <p:nvSpPr>
          <p:cNvPr id="5" name="Footer Placeholder 4">
            <a:extLst>
              <a:ext uri="{FF2B5EF4-FFF2-40B4-BE49-F238E27FC236}">
                <a16:creationId xmlns:a16="http://schemas.microsoft.com/office/drawing/2014/main" id="{7A39FB00-0031-4004-9A4D-C28AEE3A0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CEA9C-A80C-4CD4-86C8-26657834E7AA}"/>
              </a:ext>
            </a:extLst>
          </p:cNvPr>
          <p:cNvSpPr>
            <a:spLocks noGrp="1"/>
          </p:cNvSpPr>
          <p:nvPr>
            <p:ph type="sldNum" sz="quarter" idx="12"/>
          </p:nvPr>
        </p:nvSpPr>
        <p:spPr/>
        <p:txBody>
          <a:bodyPr/>
          <a:lstStyle/>
          <a:p>
            <a:fld id="{36962140-E4B4-4B6E-9E50-DEA99DFD0F3D}" type="slidenum">
              <a:rPr lang="en-US" smtClean="0"/>
              <a:t>‹#›</a:t>
            </a:fld>
            <a:endParaRPr lang="en-US"/>
          </a:p>
        </p:txBody>
      </p:sp>
    </p:spTree>
    <p:extLst>
      <p:ext uri="{BB962C8B-B14F-4D97-AF65-F5344CB8AC3E}">
        <p14:creationId xmlns:p14="http://schemas.microsoft.com/office/powerpoint/2010/main" val="253498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8BC7B-B6C0-4461-BB6D-EB80849AC0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6C8D1F-42DB-4D96-B9AF-A6600AD11AE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BE6840-265D-43F1-9B85-988F7DF144B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56A928-671C-4D25-8FF6-CE36CEA956C5}"/>
              </a:ext>
            </a:extLst>
          </p:cNvPr>
          <p:cNvSpPr>
            <a:spLocks noGrp="1"/>
          </p:cNvSpPr>
          <p:nvPr>
            <p:ph type="dt" sz="half" idx="10"/>
          </p:nvPr>
        </p:nvSpPr>
        <p:spPr/>
        <p:txBody>
          <a:bodyPr/>
          <a:lstStyle/>
          <a:p>
            <a:fld id="{5396E3C6-5618-4CD6-A330-433986952B25}" type="datetimeFigureOut">
              <a:rPr lang="en-US" smtClean="0"/>
              <a:t>12/16/2018</a:t>
            </a:fld>
            <a:endParaRPr lang="en-US"/>
          </a:p>
        </p:txBody>
      </p:sp>
      <p:sp>
        <p:nvSpPr>
          <p:cNvPr id="6" name="Footer Placeholder 5">
            <a:extLst>
              <a:ext uri="{FF2B5EF4-FFF2-40B4-BE49-F238E27FC236}">
                <a16:creationId xmlns:a16="http://schemas.microsoft.com/office/drawing/2014/main" id="{9F3DA2CD-B091-446B-A2A6-51F10FB867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22F5A-6AD9-4BDF-A8DF-6BE05D75068A}"/>
              </a:ext>
            </a:extLst>
          </p:cNvPr>
          <p:cNvSpPr>
            <a:spLocks noGrp="1"/>
          </p:cNvSpPr>
          <p:nvPr>
            <p:ph type="sldNum" sz="quarter" idx="12"/>
          </p:nvPr>
        </p:nvSpPr>
        <p:spPr/>
        <p:txBody>
          <a:bodyPr/>
          <a:lstStyle/>
          <a:p>
            <a:fld id="{36962140-E4B4-4B6E-9E50-DEA99DFD0F3D}" type="slidenum">
              <a:rPr lang="en-US" smtClean="0"/>
              <a:t>‹#›</a:t>
            </a:fld>
            <a:endParaRPr lang="en-US"/>
          </a:p>
        </p:txBody>
      </p:sp>
    </p:spTree>
    <p:extLst>
      <p:ext uri="{BB962C8B-B14F-4D97-AF65-F5344CB8AC3E}">
        <p14:creationId xmlns:p14="http://schemas.microsoft.com/office/powerpoint/2010/main" val="4068329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A5B9-F4BF-4BC7-A3D3-FBF0110FE1F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5E091F-A5A5-4415-A00A-25CFDD9F72B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10018F1-B2A1-425A-921E-6BC0ADF7AE4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CCC0D1-8497-40DB-9086-1738808044D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4A62B84-CC0E-496A-9091-406284E7FF9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76E71E-5C7A-4BE7-B0A8-930E552C9E90}"/>
              </a:ext>
            </a:extLst>
          </p:cNvPr>
          <p:cNvSpPr>
            <a:spLocks noGrp="1"/>
          </p:cNvSpPr>
          <p:nvPr>
            <p:ph type="dt" sz="half" idx="10"/>
          </p:nvPr>
        </p:nvSpPr>
        <p:spPr/>
        <p:txBody>
          <a:bodyPr/>
          <a:lstStyle/>
          <a:p>
            <a:fld id="{5396E3C6-5618-4CD6-A330-433986952B25}" type="datetimeFigureOut">
              <a:rPr lang="en-US" smtClean="0"/>
              <a:t>12/16/2018</a:t>
            </a:fld>
            <a:endParaRPr lang="en-US"/>
          </a:p>
        </p:txBody>
      </p:sp>
      <p:sp>
        <p:nvSpPr>
          <p:cNvPr id="8" name="Footer Placeholder 7">
            <a:extLst>
              <a:ext uri="{FF2B5EF4-FFF2-40B4-BE49-F238E27FC236}">
                <a16:creationId xmlns:a16="http://schemas.microsoft.com/office/drawing/2014/main" id="{AAD0E249-0917-4E66-B313-8F677B0807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F38FED-F44D-4073-BB5F-E031BCA08C33}"/>
              </a:ext>
            </a:extLst>
          </p:cNvPr>
          <p:cNvSpPr>
            <a:spLocks noGrp="1"/>
          </p:cNvSpPr>
          <p:nvPr>
            <p:ph type="sldNum" sz="quarter" idx="12"/>
          </p:nvPr>
        </p:nvSpPr>
        <p:spPr/>
        <p:txBody>
          <a:bodyPr/>
          <a:lstStyle/>
          <a:p>
            <a:fld id="{36962140-E4B4-4B6E-9E50-DEA99DFD0F3D}" type="slidenum">
              <a:rPr lang="en-US" smtClean="0"/>
              <a:t>‹#›</a:t>
            </a:fld>
            <a:endParaRPr lang="en-US"/>
          </a:p>
        </p:txBody>
      </p:sp>
    </p:spTree>
    <p:extLst>
      <p:ext uri="{BB962C8B-B14F-4D97-AF65-F5344CB8AC3E}">
        <p14:creationId xmlns:p14="http://schemas.microsoft.com/office/powerpoint/2010/main" val="2151299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BC63-7202-454D-9020-2C0F3F92CE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5DCA9F-E57A-488B-AA33-A3C8DF986F18}"/>
              </a:ext>
            </a:extLst>
          </p:cNvPr>
          <p:cNvSpPr>
            <a:spLocks noGrp="1"/>
          </p:cNvSpPr>
          <p:nvPr>
            <p:ph type="dt" sz="half" idx="10"/>
          </p:nvPr>
        </p:nvSpPr>
        <p:spPr/>
        <p:txBody>
          <a:bodyPr/>
          <a:lstStyle/>
          <a:p>
            <a:fld id="{5396E3C6-5618-4CD6-A330-433986952B25}" type="datetimeFigureOut">
              <a:rPr lang="en-US" smtClean="0"/>
              <a:t>12/16/2018</a:t>
            </a:fld>
            <a:endParaRPr lang="en-US"/>
          </a:p>
        </p:txBody>
      </p:sp>
      <p:sp>
        <p:nvSpPr>
          <p:cNvPr id="4" name="Footer Placeholder 3">
            <a:extLst>
              <a:ext uri="{FF2B5EF4-FFF2-40B4-BE49-F238E27FC236}">
                <a16:creationId xmlns:a16="http://schemas.microsoft.com/office/drawing/2014/main" id="{A6E98C7B-5947-44A8-8308-5EDC287C02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9B204A-35CC-401B-9382-7E008856A13D}"/>
              </a:ext>
            </a:extLst>
          </p:cNvPr>
          <p:cNvSpPr>
            <a:spLocks noGrp="1"/>
          </p:cNvSpPr>
          <p:nvPr>
            <p:ph type="sldNum" sz="quarter" idx="12"/>
          </p:nvPr>
        </p:nvSpPr>
        <p:spPr/>
        <p:txBody>
          <a:bodyPr/>
          <a:lstStyle/>
          <a:p>
            <a:fld id="{36962140-E4B4-4B6E-9E50-DEA99DFD0F3D}" type="slidenum">
              <a:rPr lang="en-US" smtClean="0"/>
              <a:t>‹#›</a:t>
            </a:fld>
            <a:endParaRPr lang="en-US"/>
          </a:p>
        </p:txBody>
      </p:sp>
    </p:spTree>
    <p:extLst>
      <p:ext uri="{BB962C8B-B14F-4D97-AF65-F5344CB8AC3E}">
        <p14:creationId xmlns:p14="http://schemas.microsoft.com/office/powerpoint/2010/main" val="2947426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04820-C0A7-4D40-8DFF-33344BDA31B6}"/>
              </a:ext>
            </a:extLst>
          </p:cNvPr>
          <p:cNvSpPr>
            <a:spLocks noGrp="1"/>
          </p:cNvSpPr>
          <p:nvPr>
            <p:ph type="dt" sz="half" idx="10"/>
          </p:nvPr>
        </p:nvSpPr>
        <p:spPr/>
        <p:txBody>
          <a:bodyPr/>
          <a:lstStyle/>
          <a:p>
            <a:fld id="{5396E3C6-5618-4CD6-A330-433986952B25}" type="datetimeFigureOut">
              <a:rPr lang="en-US" smtClean="0"/>
              <a:t>12/16/2018</a:t>
            </a:fld>
            <a:endParaRPr lang="en-US"/>
          </a:p>
        </p:txBody>
      </p:sp>
      <p:sp>
        <p:nvSpPr>
          <p:cNvPr id="3" name="Footer Placeholder 2">
            <a:extLst>
              <a:ext uri="{FF2B5EF4-FFF2-40B4-BE49-F238E27FC236}">
                <a16:creationId xmlns:a16="http://schemas.microsoft.com/office/drawing/2014/main" id="{E13D5BD9-EDB8-4A03-8393-7DC54DA8B2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7DCC8E-0C05-42D7-B196-602711904BB5}"/>
              </a:ext>
            </a:extLst>
          </p:cNvPr>
          <p:cNvSpPr>
            <a:spLocks noGrp="1"/>
          </p:cNvSpPr>
          <p:nvPr>
            <p:ph type="sldNum" sz="quarter" idx="12"/>
          </p:nvPr>
        </p:nvSpPr>
        <p:spPr/>
        <p:txBody>
          <a:bodyPr/>
          <a:lstStyle/>
          <a:p>
            <a:fld id="{36962140-E4B4-4B6E-9E50-DEA99DFD0F3D}" type="slidenum">
              <a:rPr lang="en-US" smtClean="0"/>
              <a:t>‹#›</a:t>
            </a:fld>
            <a:endParaRPr lang="en-US"/>
          </a:p>
        </p:txBody>
      </p:sp>
    </p:spTree>
    <p:extLst>
      <p:ext uri="{BB962C8B-B14F-4D97-AF65-F5344CB8AC3E}">
        <p14:creationId xmlns:p14="http://schemas.microsoft.com/office/powerpoint/2010/main" val="810788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C8F1D-DEDD-4845-BF84-809B226A80E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65FDE3C-685D-46FF-91CA-8D66B7EC466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AC704-5E12-45C6-97A4-DA43CE9714B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7249262-741E-44C8-A0B7-460685D0E840}"/>
              </a:ext>
            </a:extLst>
          </p:cNvPr>
          <p:cNvSpPr>
            <a:spLocks noGrp="1"/>
          </p:cNvSpPr>
          <p:nvPr>
            <p:ph type="dt" sz="half" idx="10"/>
          </p:nvPr>
        </p:nvSpPr>
        <p:spPr/>
        <p:txBody>
          <a:bodyPr/>
          <a:lstStyle/>
          <a:p>
            <a:fld id="{5396E3C6-5618-4CD6-A330-433986952B25}" type="datetimeFigureOut">
              <a:rPr lang="en-US" smtClean="0"/>
              <a:t>12/16/2018</a:t>
            </a:fld>
            <a:endParaRPr lang="en-US"/>
          </a:p>
        </p:txBody>
      </p:sp>
      <p:sp>
        <p:nvSpPr>
          <p:cNvPr id="6" name="Footer Placeholder 5">
            <a:extLst>
              <a:ext uri="{FF2B5EF4-FFF2-40B4-BE49-F238E27FC236}">
                <a16:creationId xmlns:a16="http://schemas.microsoft.com/office/drawing/2014/main" id="{FE4E01B9-975E-4B43-A845-A6166FEF2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4AD90-9AC6-4F12-8B2C-D4CED3875D4B}"/>
              </a:ext>
            </a:extLst>
          </p:cNvPr>
          <p:cNvSpPr>
            <a:spLocks noGrp="1"/>
          </p:cNvSpPr>
          <p:nvPr>
            <p:ph type="sldNum" sz="quarter" idx="12"/>
          </p:nvPr>
        </p:nvSpPr>
        <p:spPr/>
        <p:txBody>
          <a:bodyPr/>
          <a:lstStyle/>
          <a:p>
            <a:fld id="{36962140-E4B4-4B6E-9E50-DEA99DFD0F3D}" type="slidenum">
              <a:rPr lang="en-US" smtClean="0"/>
              <a:t>‹#›</a:t>
            </a:fld>
            <a:endParaRPr lang="en-US"/>
          </a:p>
        </p:txBody>
      </p:sp>
    </p:spTree>
    <p:extLst>
      <p:ext uri="{BB962C8B-B14F-4D97-AF65-F5344CB8AC3E}">
        <p14:creationId xmlns:p14="http://schemas.microsoft.com/office/powerpoint/2010/main" val="224461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C8B737-5582-459D-99F3-212AE5857596}" type="datetimeFigureOut">
              <a:rPr lang="en-US" smtClean="0"/>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94F9D-2C27-4C58-BF8D-1DB79524BB2A}" type="slidenum">
              <a:rPr lang="en-US" smtClean="0"/>
              <a:t>‹#›</a:t>
            </a:fld>
            <a:endParaRPr lang="en-US"/>
          </a:p>
        </p:txBody>
      </p:sp>
    </p:spTree>
    <p:extLst>
      <p:ext uri="{BB962C8B-B14F-4D97-AF65-F5344CB8AC3E}">
        <p14:creationId xmlns:p14="http://schemas.microsoft.com/office/powerpoint/2010/main" val="3224948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42112-E19C-4985-A094-CD0F9DAFA29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79C649E-864F-47C4-A736-52E818223F0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3D74C09-5E6E-48F0-8D13-EC582E5339C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C7AD670-D08E-426E-A648-7375F68DE2FA}"/>
              </a:ext>
            </a:extLst>
          </p:cNvPr>
          <p:cNvSpPr>
            <a:spLocks noGrp="1"/>
          </p:cNvSpPr>
          <p:nvPr>
            <p:ph type="dt" sz="half" idx="10"/>
          </p:nvPr>
        </p:nvSpPr>
        <p:spPr/>
        <p:txBody>
          <a:bodyPr/>
          <a:lstStyle/>
          <a:p>
            <a:fld id="{5396E3C6-5618-4CD6-A330-433986952B25}" type="datetimeFigureOut">
              <a:rPr lang="en-US" smtClean="0"/>
              <a:t>12/16/2018</a:t>
            </a:fld>
            <a:endParaRPr lang="en-US"/>
          </a:p>
        </p:txBody>
      </p:sp>
      <p:sp>
        <p:nvSpPr>
          <p:cNvPr id="6" name="Footer Placeholder 5">
            <a:extLst>
              <a:ext uri="{FF2B5EF4-FFF2-40B4-BE49-F238E27FC236}">
                <a16:creationId xmlns:a16="http://schemas.microsoft.com/office/drawing/2014/main" id="{CA2DB0D1-42DB-42CB-B973-376424660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100FC-5A15-4465-8F85-198954E2B787}"/>
              </a:ext>
            </a:extLst>
          </p:cNvPr>
          <p:cNvSpPr>
            <a:spLocks noGrp="1"/>
          </p:cNvSpPr>
          <p:nvPr>
            <p:ph type="sldNum" sz="quarter" idx="12"/>
          </p:nvPr>
        </p:nvSpPr>
        <p:spPr/>
        <p:txBody>
          <a:bodyPr/>
          <a:lstStyle/>
          <a:p>
            <a:fld id="{36962140-E4B4-4B6E-9E50-DEA99DFD0F3D}" type="slidenum">
              <a:rPr lang="en-US" smtClean="0"/>
              <a:t>‹#›</a:t>
            </a:fld>
            <a:endParaRPr lang="en-US"/>
          </a:p>
        </p:txBody>
      </p:sp>
    </p:spTree>
    <p:extLst>
      <p:ext uri="{BB962C8B-B14F-4D97-AF65-F5344CB8AC3E}">
        <p14:creationId xmlns:p14="http://schemas.microsoft.com/office/powerpoint/2010/main" val="4249963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635C6-44C5-4E30-A127-BA48E60609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D0044A-9FE7-4ABD-BF39-3625DF0EA7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2A10-126C-49EF-A324-71F4961D2BF5}"/>
              </a:ext>
            </a:extLst>
          </p:cNvPr>
          <p:cNvSpPr>
            <a:spLocks noGrp="1"/>
          </p:cNvSpPr>
          <p:nvPr>
            <p:ph type="dt" sz="half" idx="10"/>
          </p:nvPr>
        </p:nvSpPr>
        <p:spPr/>
        <p:txBody>
          <a:bodyPr/>
          <a:lstStyle/>
          <a:p>
            <a:fld id="{5396E3C6-5618-4CD6-A330-433986952B25}" type="datetimeFigureOut">
              <a:rPr lang="en-US" smtClean="0"/>
              <a:t>12/16/2018</a:t>
            </a:fld>
            <a:endParaRPr lang="en-US"/>
          </a:p>
        </p:txBody>
      </p:sp>
      <p:sp>
        <p:nvSpPr>
          <p:cNvPr id="5" name="Footer Placeholder 4">
            <a:extLst>
              <a:ext uri="{FF2B5EF4-FFF2-40B4-BE49-F238E27FC236}">
                <a16:creationId xmlns:a16="http://schemas.microsoft.com/office/drawing/2014/main" id="{4C0CC866-E4A3-4A6D-A59D-822D422B0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ABCD9-FCAE-418D-B5E4-F4373CC59E82}"/>
              </a:ext>
            </a:extLst>
          </p:cNvPr>
          <p:cNvSpPr>
            <a:spLocks noGrp="1"/>
          </p:cNvSpPr>
          <p:nvPr>
            <p:ph type="sldNum" sz="quarter" idx="12"/>
          </p:nvPr>
        </p:nvSpPr>
        <p:spPr/>
        <p:txBody>
          <a:bodyPr/>
          <a:lstStyle/>
          <a:p>
            <a:fld id="{36962140-E4B4-4B6E-9E50-DEA99DFD0F3D}" type="slidenum">
              <a:rPr lang="en-US" smtClean="0"/>
              <a:t>‹#›</a:t>
            </a:fld>
            <a:endParaRPr lang="en-US"/>
          </a:p>
        </p:txBody>
      </p:sp>
    </p:spTree>
    <p:extLst>
      <p:ext uri="{BB962C8B-B14F-4D97-AF65-F5344CB8AC3E}">
        <p14:creationId xmlns:p14="http://schemas.microsoft.com/office/powerpoint/2010/main" val="3145205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40BA0-ED44-4540-8EE0-2CCA8B1EE26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DA4356-CB8A-4AD7-B5F4-1DE8E82A755D}"/>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5133B-FA37-4BE9-91C9-845356F7AB3B}"/>
              </a:ext>
            </a:extLst>
          </p:cNvPr>
          <p:cNvSpPr>
            <a:spLocks noGrp="1"/>
          </p:cNvSpPr>
          <p:nvPr>
            <p:ph type="dt" sz="half" idx="10"/>
          </p:nvPr>
        </p:nvSpPr>
        <p:spPr/>
        <p:txBody>
          <a:bodyPr/>
          <a:lstStyle/>
          <a:p>
            <a:fld id="{5396E3C6-5618-4CD6-A330-433986952B25}" type="datetimeFigureOut">
              <a:rPr lang="en-US" smtClean="0"/>
              <a:t>12/16/2018</a:t>
            </a:fld>
            <a:endParaRPr lang="en-US"/>
          </a:p>
        </p:txBody>
      </p:sp>
      <p:sp>
        <p:nvSpPr>
          <p:cNvPr id="5" name="Footer Placeholder 4">
            <a:extLst>
              <a:ext uri="{FF2B5EF4-FFF2-40B4-BE49-F238E27FC236}">
                <a16:creationId xmlns:a16="http://schemas.microsoft.com/office/drawing/2014/main" id="{06F1801A-3A90-4457-9B93-124DEECBA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FED37-9B31-4FBE-9C18-CB595DE2096A}"/>
              </a:ext>
            </a:extLst>
          </p:cNvPr>
          <p:cNvSpPr>
            <a:spLocks noGrp="1"/>
          </p:cNvSpPr>
          <p:nvPr>
            <p:ph type="sldNum" sz="quarter" idx="12"/>
          </p:nvPr>
        </p:nvSpPr>
        <p:spPr/>
        <p:txBody>
          <a:bodyPr/>
          <a:lstStyle/>
          <a:p>
            <a:fld id="{36962140-E4B4-4B6E-9E50-DEA99DFD0F3D}" type="slidenum">
              <a:rPr lang="en-US" smtClean="0"/>
              <a:t>‹#›</a:t>
            </a:fld>
            <a:endParaRPr lang="en-US"/>
          </a:p>
        </p:txBody>
      </p:sp>
    </p:spTree>
    <p:extLst>
      <p:ext uri="{BB962C8B-B14F-4D97-AF65-F5344CB8AC3E}">
        <p14:creationId xmlns:p14="http://schemas.microsoft.com/office/powerpoint/2010/main" val="164469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C8B737-5582-459D-99F3-212AE5857596}" type="datetimeFigureOut">
              <a:rPr lang="en-US" smtClean="0"/>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94F9D-2C27-4C58-BF8D-1DB79524BB2A}" type="slidenum">
              <a:rPr lang="en-US" smtClean="0"/>
              <a:t>‹#›</a:t>
            </a:fld>
            <a:endParaRPr lang="en-US"/>
          </a:p>
        </p:txBody>
      </p:sp>
    </p:spTree>
    <p:extLst>
      <p:ext uri="{BB962C8B-B14F-4D97-AF65-F5344CB8AC3E}">
        <p14:creationId xmlns:p14="http://schemas.microsoft.com/office/powerpoint/2010/main" val="2330035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C8B737-5582-459D-99F3-212AE5857596}" type="datetimeFigureOut">
              <a:rPr lang="en-US" smtClean="0"/>
              <a:t>12/16/2018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94F9D-2C27-4C58-BF8D-1DB79524BB2A}" type="slidenum">
              <a:rPr lang="en-US" smtClean="0"/>
              <a:t>‹#›</a:t>
            </a:fld>
            <a:endParaRPr lang="en-US"/>
          </a:p>
        </p:txBody>
      </p:sp>
    </p:spTree>
    <p:extLst>
      <p:ext uri="{BB962C8B-B14F-4D97-AF65-F5344CB8AC3E}">
        <p14:creationId xmlns:p14="http://schemas.microsoft.com/office/powerpoint/2010/main" val="304205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C8B737-5582-459D-99F3-212AE5857596}" type="datetimeFigureOut">
              <a:rPr lang="en-US" smtClean="0"/>
              <a:t>12/16/2018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894F9D-2C27-4C58-BF8D-1DB79524BB2A}" type="slidenum">
              <a:rPr lang="en-US" smtClean="0"/>
              <a:t>‹#›</a:t>
            </a:fld>
            <a:endParaRPr lang="en-US"/>
          </a:p>
        </p:txBody>
      </p:sp>
    </p:spTree>
    <p:extLst>
      <p:ext uri="{BB962C8B-B14F-4D97-AF65-F5344CB8AC3E}">
        <p14:creationId xmlns:p14="http://schemas.microsoft.com/office/powerpoint/2010/main" val="9878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C8B737-5582-459D-99F3-212AE5857596}" type="datetimeFigureOut">
              <a:rPr lang="en-US" smtClean="0"/>
              <a:t>12/16/2018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894F9D-2C27-4C58-BF8D-1DB79524BB2A}" type="slidenum">
              <a:rPr lang="en-US" smtClean="0"/>
              <a:t>‹#›</a:t>
            </a:fld>
            <a:endParaRPr lang="en-US"/>
          </a:p>
        </p:txBody>
      </p:sp>
    </p:spTree>
    <p:extLst>
      <p:ext uri="{BB962C8B-B14F-4D97-AF65-F5344CB8AC3E}">
        <p14:creationId xmlns:p14="http://schemas.microsoft.com/office/powerpoint/2010/main" val="3253070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C8B737-5582-459D-99F3-212AE5857596}" type="datetimeFigureOut">
              <a:rPr lang="en-US" smtClean="0"/>
              <a:t>12/16/2018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894F9D-2C27-4C58-BF8D-1DB79524BB2A}" type="slidenum">
              <a:rPr lang="en-US" smtClean="0"/>
              <a:t>‹#›</a:t>
            </a:fld>
            <a:endParaRPr lang="en-US"/>
          </a:p>
        </p:txBody>
      </p:sp>
    </p:spTree>
    <p:extLst>
      <p:ext uri="{BB962C8B-B14F-4D97-AF65-F5344CB8AC3E}">
        <p14:creationId xmlns:p14="http://schemas.microsoft.com/office/powerpoint/2010/main" val="388051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C8B737-5582-459D-99F3-212AE5857596}" type="datetimeFigureOut">
              <a:rPr lang="en-US" smtClean="0"/>
              <a:t>12/16/2018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94F9D-2C27-4C58-BF8D-1DB79524BB2A}" type="slidenum">
              <a:rPr lang="en-US" smtClean="0"/>
              <a:t>‹#›</a:t>
            </a:fld>
            <a:endParaRPr lang="en-US"/>
          </a:p>
        </p:txBody>
      </p:sp>
    </p:spTree>
    <p:extLst>
      <p:ext uri="{BB962C8B-B14F-4D97-AF65-F5344CB8AC3E}">
        <p14:creationId xmlns:p14="http://schemas.microsoft.com/office/powerpoint/2010/main" val="392745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C8B737-5582-459D-99F3-212AE5857596}" type="datetimeFigureOut">
              <a:rPr lang="en-US" smtClean="0"/>
              <a:t>12/16/2018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94F9D-2C27-4C58-BF8D-1DB79524BB2A}" type="slidenum">
              <a:rPr lang="en-US" smtClean="0"/>
              <a:t>‹#›</a:t>
            </a:fld>
            <a:endParaRPr lang="en-US"/>
          </a:p>
        </p:txBody>
      </p:sp>
    </p:spTree>
    <p:extLst>
      <p:ext uri="{BB962C8B-B14F-4D97-AF65-F5344CB8AC3E}">
        <p14:creationId xmlns:p14="http://schemas.microsoft.com/office/powerpoint/2010/main" val="16901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C8B737-5582-459D-99F3-212AE5857596}" type="datetimeFigureOut">
              <a:rPr lang="en-US" smtClean="0"/>
              <a:t>12/16/2018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94F9D-2C27-4C58-BF8D-1DB79524BB2A}" type="slidenum">
              <a:rPr lang="en-US" smtClean="0"/>
              <a:t>‹#›</a:t>
            </a:fld>
            <a:endParaRPr lang="en-US"/>
          </a:p>
        </p:txBody>
      </p:sp>
    </p:spTree>
    <p:extLst>
      <p:ext uri="{BB962C8B-B14F-4D97-AF65-F5344CB8AC3E}">
        <p14:creationId xmlns:p14="http://schemas.microsoft.com/office/powerpoint/2010/main" val="3147741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6B7066-EF53-496D-907A-747C96044C1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873B09-4FC7-477D-875C-5520CF90033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47BC5-9276-463C-B51F-645E2FBA88C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96E3C6-5618-4CD6-A330-433986952B25}" type="datetimeFigureOut">
              <a:rPr lang="en-US" smtClean="0"/>
              <a:t>12/16/2018</a:t>
            </a:fld>
            <a:endParaRPr lang="en-US"/>
          </a:p>
        </p:txBody>
      </p:sp>
      <p:sp>
        <p:nvSpPr>
          <p:cNvPr id="5" name="Footer Placeholder 4">
            <a:extLst>
              <a:ext uri="{FF2B5EF4-FFF2-40B4-BE49-F238E27FC236}">
                <a16:creationId xmlns:a16="http://schemas.microsoft.com/office/drawing/2014/main" id="{72C60CBC-1452-4661-8416-6FAF245ACAD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5A2437-E80B-4AB8-96ED-85BC175DEC8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962140-E4B4-4B6E-9E50-DEA99DFD0F3D}" type="slidenum">
              <a:rPr lang="en-US" smtClean="0"/>
              <a:t>‹#›</a:t>
            </a:fld>
            <a:endParaRPr lang="en-US"/>
          </a:p>
        </p:txBody>
      </p:sp>
    </p:spTree>
    <p:extLst>
      <p:ext uri="{BB962C8B-B14F-4D97-AF65-F5344CB8AC3E}">
        <p14:creationId xmlns:p14="http://schemas.microsoft.com/office/powerpoint/2010/main" val="24240770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590800"/>
            <a:ext cx="7772400" cy="1470025"/>
          </a:xfrm>
          <a:ln w="31750">
            <a:solidFill>
              <a:srgbClr val="9BB16B"/>
            </a:solidFill>
          </a:ln>
        </p:spPr>
        <p:txBody>
          <a:bodyPr/>
          <a:lstStyle/>
          <a:p>
            <a:r>
              <a:rPr lang="en-US" dirty="0">
                <a:solidFill>
                  <a:schemeClr val="accent4">
                    <a:lumMod val="50000"/>
                  </a:schemeClr>
                </a:solidFill>
              </a:rPr>
              <a:t>Professional Status Committee</a:t>
            </a:r>
            <a:br>
              <a:rPr lang="en-US" dirty="0">
                <a:solidFill>
                  <a:schemeClr val="accent4">
                    <a:lumMod val="50000"/>
                  </a:schemeClr>
                </a:solidFill>
              </a:rPr>
            </a:br>
            <a:r>
              <a:rPr lang="en-US" dirty="0">
                <a:solidFill>
                  <a:schemeClr val="accent4">
                    <a:lumMod val="50000"/>
                  </a:schemeClr>
                </a:solidFill>
              </a:rPr>
              <a:t>2018 Survey Results</a:t>
            </a:r>
          </a:p>
        </p:txBody>
      </p:sp>
      <p:sp>
        <p:nvSpPr>
          <p:cNvPr id="3" name="Subtitle 2"/>
          <p:cNvSpPr>
            <a:spLocks noGrp="1"/>
          </p:cNvSpPr>
          <p:nvPr>
            <p:ph type="subTitle" idx="1"/>
          </p:nvPr>
        </p:nvSpPr>
        <p:spPr>
          <a:xfrm>
            <a:off x="1371600" y="4648200"/>
            <a:ext cx="6400800" cy="990600"/>
          </a:xfrm>
        </p:spPr>
        <p:txBody>
          <a:bodyPr>
            <a:normAutofit fontScale="92500" lnSpcReduction="20000"/>
          </a:bodyPr>
          <a:lstStyle/>
          <a:p>
            <a:r>
              <a:rPr lang="en-US" dirty="0">
                <a:solidFill>
                  <a:schemeClr val="tx1"/>
                </a:solidFill>
              </a:rPr>
              <a:t>Milwaukee Biennial Conference</a:t>
            </a:r>
          </a:p>
          <a:p>
            <a:r>
              <a:rPr lang="en-US" dirty="0">
                <a:solidFill>
                  <a:schemeClr val="tx1"/>
                </a:solidFill>
              </a:rPr>
              <a:t>July </a:t>
            </a:r>
            <a:r>
              <a:rPr lang="en-US" dirty="0" smtClean="0">
                <a:solidFill>
                  <a:schemeClr val="tx1"/>
                </a:solidFill>
              </a:rPr>
              <a:t>14, </a:t>
            </a:r>
            <a:r>
              <a:rPr lang="en-US" dirty="0">
                <a:solidFill>
                  <a:schemeClr val="tx1"/>
                </a:solidFill>
              </a:rPr>
              <a:t>2018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936246"/>
            <a:ext cx="3276600" cy="1239410"/>
          </a:xfrm>
          <a:prstGeom prst="rect">
            <a:avLst/>
          </a:prstGeom>
          <a:solidFill>
            <a:srgbClr val="9BB16B"/>
          </a:solidFill>
          <a:ln w="19050">
            <a:solidFill>
              <a:schemeClr val="accent4">
                <a:lumMod val="50000"/>
              </a:schemeClr>
            </a:solidFill>
          </a:ln>
        </p:spPr>
      </p:pic>
    </p:spTree>
    <p:extLst>
      <p:ext uri="{BB962C8B-B14F-4D97-AF65-F5344CB8AC3E}">
        <p14:creationId xmlns:p14="http://schemas.microsoft.com/office/powerpoint/2010/main" val="260394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2018 Voting Rights Changes –What Looks Like Changes Comes from Who Responded</a:t>
            </a:r>
          </a:p>
        </p:txBody>
      </p:sp>
      <p:sp>
        <p:nvSpPr>
          <p:cNvPr id="3" name="Text Placeholder 2"/>
          <p:cNvSpPr>
            <a:spLocks noGrp="1"/>
          </p:cNvSpPr>
          <p:nvPr>
            <p:ph type="body" idx="1"/>
          </p:nvPr>
        </p:nvSpPr>
        <p:spPr>
          <a:xfrm>
            <a:off x="425970" y="1417638"/>
            <a:ext cx="4040188" cy="458462"/>
          </a:xfrm>
        </p:spPr>
        <p:txBody>
          <a:bodyPr>
            <a:normAutofit fontScale="85000" lnSpcReduction="10000"/>
          </a:bodyPr>
          <a:lstStyle/>
          <a:p>
            <a:r>
              <a:rPr lang="en-US" dirty="0"/>
              <a:t>What Can You Vote On (Highlights)</a:t>
            </a:r>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843337345"/>
              </p:ext>
            </p:extLst>
          </p:nvPr>
        </p:nvGraphicFramePr>
        <p:xfrm>
          <a:off x="457200" y="1876100"/>
          <a:ext cx="4008958" cy="42500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3"/>
          </p:nvPr>
        </p:nvSpPr>
        <p:spPr>
          <a:xfrm>
            <a:off x="4645025" y="1417638"/>
            <a:ext cx="4041775" cy="563562"/>
          </a:xfrm>
        </p:spPr>
        <p:txBody>
          <a:bodyPr>
            <a:normAutofit fontScale="77500" lnSpcReduction="20000"/>
          </a:bodyPr>
          <a:lstStyle/>
          <a:p>
            <a:r>
              <a:rPr lang="en-US" dirty="0"/>
              <a:t>Have Your Voting Rights Changed in Last 18 Months?</a:t>
            </a:r>
          </a:p>
        </p:txBody>
      </p:sp>
      <p:graphicFrame>
        <p:nvGraphicFramePr>
          <p:cNvPr id="13" name="Content Placeholder 12"/>
          <p:cNvGraphicFramePr>
            <a:graphicFrameLocks noGrp="1"/>
          </p:cNvGraphicFramePr>
          <p:nvPr>
            <p:ph sz="quarter" idx="4"/>
            <p:extLst>
              <p:ext uri="{D42A27DB-BD31-4B8C-83A1-F6EECF244321}">
                <p14:modId xmlns:p14="http://schemas.microsoft.com/office/powerpoint/2010/main" val="2695113677"/>
              </p:ext>
            </p:extLst>
          </p:nvPr>
        </p:nvGraphicFramePr>
        <p:xfrm>
          <a:off x="4645025" y="1981200"/>
          <a:ext cx="4041775" cy="4144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72754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That Matter? </a:t>
            </a:r>
          </a:p>
        </p:txBody>
      </p:sp>
      <p:sp>
        <p:nvSpPr>
          <p:cNvPr id="3" name="Content Placeholder 2"/>
          <p:cNvSpPr>
            <a:spLocks noGrp="1"/>
          </p:cNvSpPr>
          <p:nvPr>
            <p:ph idx="1"/>
          </p:nvPr>
        </p:nvSpPr>
        <p:spPr>
          <a:xfrm>
            <a:off x="457200" y="1417638"/>
            <a:ext cx="8229600" cy="4708525"/>
          </a:xfrm>
        </p:spPr>
        <p:txBody>
          <a:bodyPr>
            <a:normAutofit/>
          </a:bodyPr>
          <a:lstStyle/>
          <a:p>
            <a:r>
              <a:rPr lang="en-US" dirty="0"/>
              <a:t>Slightly different pool of respondents from 2016 </a:t>
            </a:r>
            <a:r>
              <a:rPr lang="en-US" dirty="0" smtClean="0"/>
              <a:t>to 2018 </a:t>
            </a:r>
            <a:endParaRPr lang="en-US" dirty="0"/>
          </a:p>
          <a:p>
            <a:r>
              <a:rPr lang="en-US" dirty="0"/>
              <a:t>Affects interpretation of results, particularly when comparing data from 2016 and 2018 on the same question</a:t>
            </a:r>
          </a:p>
          <a:p>
            <a:r>
              <a:rPr lang="en-US" dirty="0"/>
              <a:t>Also affects our ability as a committee and LWI more generally to see and respond to what’s going on re status changes.</a:t>
            </a:r>
          </a:p>
          <a:p>
            <a:endParaRPr lang="en-US" dirty="0"/>
          </a:p>
          <a:p>
            <a:endParaRPr lang="en-US" dirty="0"/>
          </a:p>
        </p:txBody>
      </p:sp>
    </p:spTree>
    <p:extLst>
      <p:ext uri="{BB962C8B-B14F-4D97-AF65-F5344CB8AC3E}">
        <p14:creationId xmlns:p14="http://schemas.microsoft.com/office/powerpoint/2010/main" val="969543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7030A0"/>
                </a:solidFill>
              </a:rPr>
              <a:t>Security of Position Issues</a:t>
            </a:r>
            <a:endParaRPr lang="en-US" dirty="0">
              <a:solidFill>
                <a:srgbClr val="7030A0"/>
              </a:solidFill>
            </a:endParaRPr>
          </a:p>
        </p:txBody>
      </p:sp>
      <p:sp>
        <p:nvSpPr>
          <p:cNvPr id="3" name="Subtitle 2"/>
          <p:cNvSpPr>
            <a:spLocks noGrp="1"/>
          </p:cNvSpPr>
          <p:nvPr>
            <p:ph type="subTitle" idx="1"/>
          </p:nvPr>
        </p:nvSpPr>
        <p:spPr/>
        <p:txBody>
          <a:bodyPr/>
          <a:lstStyle/>
          <a:p>
            <a:r>
              <a:rPr lang="en-US" dirty="0" smtClean="0">
                <a:solidFill>
                  <a:schemeClr val="bg2"/>
                </a:solidFill>
              </a:rPr>
              <a:t>Professor Melissa </a:t>
            </a:r>
            <a:r>
              <a:rPr lang="en-US" dirty="0" err="1" smtClean="0">
                <a:solidFill>
                  <a:schemeClr val="bg2"/>
                </a:solidFill>
              </a:rPr>
              <a:t>Weresh</a:t>
            </a:r>
            <a:endParaRPr lang="en-US" dirty="0">
              <a:solidFill>
                <a:schemeClr val="bg2"/>
              </a:solidFill>
            </a:endParaRPr>
          </a:p>
        </p:txBody>
      </p:sp>
    </p:spTree>
    <p:extLst>
      <p:ext uri="{BB962C8B-B14F-4D97-AF65-F5344CB8AC3E}">
        <p14:creationId xmlns:p14="http://schemas.microsoft.com/office/powerpoint/2010/main" val="3110802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Voting Rights 2018</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4305657"/>
              </p:ext>
            </p:extLst>
          </p:nvPr>
        </p:nvGraphicFramePr>
        <p:xfrm>
          <a:off x="457200" y="1295400"/>
          <a:ext cx="82296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9368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Employment Terms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94637736"/>
              </p:ext>
            </p:extLst>
          </p:nvPr>
        </p:nvGraphicFramePr>
        <p:xfrm>
          <a:off x="609600" y="1219200"/>
          <a:ext cx="8077200" cy="4906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191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36A1B-6769-9F44-A2A9-8A4449561DDD}"/>
              </a:ext>
            </a:extLst>
          </p:cNvPr>
          <p:cNvSpPr>
            <a:spLocks noGrp="1"/>
          </p:cNvSpPr>
          <p:nvPr>
            <p:ph type="ctrTitle"/>
          </p:nvPr>
        </p:nvSpPr>
        <p:spPr/>
        <p:txBody>
          <a:bodyPr/>
          <a:lstStyle/>
          <a:p>
            <a:r>
              <a:rPr lang="en-US" dirty="0">
                <a:solidFill>
                  <a:srgbClr val="7030A0"/>
                </a:solidFill>
              </a:rPr>
              <a:t>Workload Changes	</a:t>
            </a:r>
          </a:p>
        </p:txBody>
      </p:sp>
      <p:sp>
        <p:nvSpPr>
          <p:cNvPr id="3" name="Subtitle 2">
            <a:extLst>
              <a:ext uri="{FF2B5EF4-FFF2-40B4-BE49-F238E27FC236}">
                <a16:creationId xmlns:a16="http://schemas.microsoft.com/office/drawing/2014/main" id="{6F7E2580-7581-BE47-A28C-1A087E7111E0}"/>
              </a:ext>
            </a:extLst>
          </p:cNvPr>
          <p:cNvSpPr>
            <a:spLocks noGrp="1"/>
          </p:cNvSpPr>
          <p:nvPr>
            <p:ph type="subTitle" idx="1"/>
          </p:nvPr>
        </p:nvSpPr>
        <p:spPr/>
        <p:txBody>
          <a:bodyPr/>
          <a:lstStyle/>
          <a:p>
            <a:r>
              <a:rPr lang="en-US" dirty="0">
                <a:solidFill>
                  <a:schemeClr val="bg2"/>
                </a:solidFill>
              </a:rPr>
              <a:t>Professor Lucy Jewel </a:t>
            </a:r>
          </a:p>
        </p:txBody>
      </p:sp>
    </p:spTree>
    <p:extLst>
      <p:ext uri="{BB962C8B-B14F-4D97-AF65-F5344CB8AC3E}">
        <p14:creationId xmlns:p14="http://schemas.microsoft.com/office/powerpoint/2010/main" val="3805532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06062-4BF3-BF4A-B6AC-15D9172EC5F2}"/>
              </a:ext>
            </a:extLst>
          </p:cNvPr>
          <p:cNvSpPr>
            <a:spLocks noGrp="1"/>
          </p:cNvSpPr>
          <p:nvPr>
            <p:ph type="title"/>
          </p:nvPr>
        </p:nvSpPr>
        <p:spPr/>
        <p:txBody>
          <a:bodyPr>
            <a:normAutofit fontScale="90000"/>
          </a:bodyPr>
          <a:lstStyle/>
          <a:p>
            <a:r>
              <a:rPr lang="en-US" dirty="0"/>
              <a:t>Q12: In the last three years, has your workload increased in any of the following ways? </a:t>
            </a:r>
          </a:p>
        </p:txBody>
      </p:sp>
      <p:graphicFrame>
        <p:nvGraphicFramePr>
          <p:cNvPr id="4" name="Content Placeholder 3">
            <a:extLst>
              <a:ext uri="{FF2B5EF4-FFF2-40B4-BE49-F238E27FC236}">
                <a16:creationId xmlns:a16="http://schemas.microsoft.com/office/drawing/2014/main" id="{10D9EB88-72DD-244A-AD1E-B31BB16DB4B3}"/>
              </a:ext>
            </a:extLst>
          </p:cNvPr>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8175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EA1B-6BED-474A-A431-FB33A863116D}"/>
              </a:ext>
            </a:extLst>
          </p:cNvPr>
          <p:cNvSpPr>
            <a:spLocks noGrp="1"/>
          </p:cNvSpPr>
          <p:nvPr>
            <p:ph type="title"/>
          </p:nvPr>
        </p:nvSpPr>
        <p:spPr>
          <a:xfrm>
            <a:off x="628650" y="1131094"/>
            <a:ext cx="7886700" cy="994172"/>
          </a:xfrm>
        </p:spPr>
        <p:txBody>
          <a:bodyPr>
            <a:noAutofit/>
          </a:bodyPr>
          <a:lstStyle/>
          <a:p>
            <a:r>
              <a:rPr lang="en-US" sz="1800" b="1" dirty="0"/>
              <a:t>Q13:  In the last three years, has there been a change in the number of credits students earn in their required legal research and writing course(s)?  If more than one change has occurred, please indicate the most recent one.</a:t>
            </a:r>
            <a:br>
              <a:rPr lang="en-US" sz="1800" b="1" dirty="0"/>
            </a:br>
            <a:endParaRPr lang="en-US" sz="1800" dirty="0"/>
          </a:p>
        </p:txBody>
      </p:sp>
      <p:graphicFrame>
        <p:nvGraphicFramePr>
          <p:cNvPr id="4" name="Content Placeholder 3">
            <a:extLst>
              <a:ext uri="{FF2B5EF4-FFF2-40B4-BE49-F238E27FC236}">
                <a16:creationId xmlns:a16="http://schemas.microsoft.com/office/drawing/2014/main" id="{C82DD554-4831-584D-BD06-C6BB4FEEEFE7}"/>
              </a:ext>
            </a:extLst>
          </p:cNvPr>
          <p:cNvGraphicFramePr>
            <a:graphicFrameLocks noGrp="1"/>
          </p:cNvGraphicFramePr>
          <p:nvPr>
            <p:ph idx="1"/>
          </p:nvPr>
        </p:nvGraphicFramePr>
        <p:xfrm>
          <a:off x="2635250" y="2277268"/>
          <a:ext cx="4525911" cy="32654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4904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3CE3-527E-644C-82D0-FAE17782813D}"/>
              </a:ext>
            </a:extLst>
          </p:cNvPr>
          <p:cNvSpPr>
            <a:spLocks noGrp="1"/>
          </p:cNvSpPr>
          <p:nvPr>
            <p:ph type="title"/>
          </p:nvPr>
        </p:nvSpPr>
        <p:spPr/>
        <p:txBody>
          <a:bodyPr>
            <a:normAutofit fontScale="90000"/>
          </a:bodyPr>
          <a:lstStyle/>
          <a:p>
            <a:r>
              <a:rPr lang="en-US" sz="2025" b="1" dirty="0"/>
              <a:t>Q14:  In the last three years, has the number of people teaching legal research or writing at your school been reduced?  </a:t>
            </a:r>
            <a:r>
              <a:rPr lang="en-US" b="1" dirty="0"/>
              <a:t/>
            </a:r>
            <a:br>
              <a:rPr lang="en-US" b="1" dirty="0"/>
            </a:br>
            <a:endParaRPr lang="en-US" dirty="0"/>
          </a:p>
        </p:txBody>
      </p:sp>
      <p:graphicFrame>
        <p:nvGraphicFramePr>
          <p:cNvPr id="4" name="Content Placeholder 3">
            <a:extLst>
              <a:ext uri="{FF2B5EF4-FFF2-40B4-BE49-F238E27FC236}">
                <a16:creationId xmlns:a16="http://schemas.microsoft.com/office/drawing/2014/main" id="{9BB4E6D8-C9CA-7440-BA6E-3E1011B0832B}"/>
              </a:ext>
            </a:extLst>
          </p:cNvPr>
          <p:cNvGraphicFramePr>
            <a:graphicFrameLocks noGrp="1"/>
          </p:cNvGraphicFramePr>
          <p:nvPr>
            <p:ph idx="1"/>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2611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3582-0C6E-AC40-9B2D-DE9D23F0D47C}"/>
              </a:ext>
            </a:extLst>
          </p:cNvPr>
          <p:cNvSpPr>
            <a:spLocks noGrp="1"/>
          </p:cNvSpPr>
          <p:nvPr>
            <p:ph type="title"/>
          </p:nvPr>
        </p:nvSpPr>
        <p:spPr/>
        <p:txBody>
          <a:bodyPr>
            <a:normAutofit fontScale="90000"/>
          </a:bodyPr>
          <a:lstStyle/>
          <a:p>
            <a:r>
              <a:rPr lang="en-US" sz="2025" b="1" dirty="0"/>
              <a:t>Q15:  If you answered yes to Question 14, please indicate how that reduction occurred.  Check all that apply.</a:t>
            </a:r>
            <a:r>
              <a:rPr lang="en-US" b="1" dirty="0"/>
              <a:t/>
            </a:r>
            <a:br>
              <a:rPr lang="en-US" b="1" dirty="0"/>
            </a:br>
            <a:endParaRPr lang="en-US" dirty="0"/>
          </a:p>
        </p:txBody>
      </p:sp>
      <p:graphicFrame>
        <p:nvGraphicFramePr>
          <p:cNvPr id="4" name="Content Placeholder 3">
            <a:extLst>
              <a:ext uri="{FF2B5EF4-FFF2-40B4-BE49-F238E27FC236}">
                <a16:creationId xmlns:a16="http://schemas.microsoft.com/office/drawing/2014/main" id="{6A505FB9-FBE9-9A42-B3A8-72EF7A77A15D}"/>
              </a:ext>
            </a:extLst>
          </p:cNvPr>
          <p:cNvGraphicFramePr>
            <a:graphicFrameLocks noGrp="1"/>
          </p:cNvGraphicFramePr>
          <p:nvPr>
            <p:ph idx="1"/>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8701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LWI’s</a:t>
            </a:r>
            <a:r>
              <a:rPr lang="en-US" dirty="0"/>
              <a:t> Professional Status Committee</a:t>
            </a:r>
          </a:p>
        </p:txBody>
      </p:sp>
      <p:sp>
        <p:nvSpPr>
          <p:cNvPr id="3" name="Content Placeholder 2"/>
          <p:cNvSpPr>
            <a:spLocks noGrp="1"/>
          </p:cNvSpPr>
          <p:nvPr>
            <p:ph idx="1"/>
          </p:nvPr>
        </p:nvSpPr>
        <p:spPr>
          <a:xfrm>
            <a:off x="457200" y="1417638"/>
            <a:ext cx="8229600" cy="4708525"/>
          </a:xfrm>
        </p:spPr>
        <p:txBody>
          <a:bodyPr>
            <a:normAutofit fontScale="77500" lnSpcReduction="20000"/>
          </a:bodyPr>
          <a:lstStyle/>
          <a:p>
            <a:pPr marL="0" indent="0">
              <a:spcAft>
                <a:spcPts val="700"/>
              </a:spcAft>
              <a:buNone/>
            </a:pPr>
            <a:r>
              <a:rPr lang="en-US" u="sng" dirty="0"/>
              <a:t>Presenters</a:t>
            </a:r>
            <a:r>
              <a:rPr lang="en-US" dirty="0"/>
              <a:t>:</a:t>
            </a:r>
          </a:p>
          <a:p>
            <a:pPr marL="0" indent="0">
              <a:spcAft>
                <a:spcPts val="700"/>
              </a:spcAft>
              <a:buNone/>
            </a:pPr>
            <a:r>
              <a:rPr lang="en-US" dirty="0"/>
              <a:t>Mary Bowman (Seattle) (co-chair)</a:t>
            </a:r>
          </a:p>
          <a:p>
            <a:pPr marL="0" indent="0">
              <a:spcAft>
                <a:spcPts val="700"/>
              </a:spcAft>
              <a:buNone/>
            </a:pPr>
            <a:r>
              <a:rPr lang="en-US" dirty="0"/>
              <a:t>Melissa </a:t>
            </a:r>
            <a:r>
              <a:rPr lang="en-US" dirty="0" err="1"/>
              <a:t>Weresh</a:t>
            </a:r>
            <a:r>
              <a:rPr lang="en-US" dirty="0"/>
              <a:t> (Drake) (co-chair)</a:t>
            </a:r>
          </a:p>
          <a:p>
            <a:pPr marL="0" indent="0">
              <a:spcAft>
                <a:spcPts val="700"/>
              </a:spcAft>
              <a:buNone/>
            </a:pPr>
            <a:r>
              <a:rPr lang="en-US" dirty="0"/>
              <a:t>Lucy Jewel (Tennessee)</a:t>
            </a:r>
          </a:p>
          <a:p>
            <a:pPr marL="0" indent="0">
              <a:spcAft>
                <a:spcPts val="700"/>
              </a:spcAft>
              <a:buNone/>
            </a:pPr>
            <a:r>
              <a:rPr lang="en-US" dirty="0"/>
              <a:t>Heidi Brown (Brooklyn)</a:t>
            </a:r>
          </a:p>
          <a:p>
            <a:pPr marL="0" indent="0">
              <a:spcAft>
                <a:spcPts val="700"/>
              </a:spcAft>
              <a:buNone/>
            </a:pPr>
            <a:endParaRPr lang="en-US" dirty="0"/>
          </a:p>
          <a:p>
            <a:pPr marL="0" indent="0">
              <a:spcAft>
                <a:spcPts val="700"/>
              </a:spcAft>
              <a:buNone/>
            </a:pPr>
            <a:r>
              <a:rPr lang="en-US" u="sng" dirty="0"/>
              <a:t>Other Committee Members</a:t>
            </a:r>
            <a:r>
              <a:rPr lang="en-US" dirty="0"/>
              <a:t>:</a:t>
            </a:r>
          </a:p>
          <a:p>
            <a:pPr marL="0" indent="0">
              <a:spcAft>
                <a:spcPts val="700"/>
              </a:spcAft>
              <a:buNone/>
            </a:pPr>
            <a:r>
              <a:rPr lang="en-US" dirty="0"/>
              <a:t>Kristen </a:t>
            </a:r>
            <a:r>
              <a:rPr lang="en-US" dirty="0" err="1"/>
              <a:t>Tiscione</a:t>
            </a:r>
            <a:r>
              <a:rPr lang="en-US" dirty="0"/>
              <a:t> (Georgetown), David Austin (Cal. Western), Lyn </a:t>
            </a:r>
            <a:r>
              <a:rPr lang="en-US" dirty="0" err="1"/>
              <a:t>Entrikin</a:t>
            </a:r>
            <a:r>
              <a:rPr lang="en-US" dirty="0"/>
              <a:t> (Arkansas – Little Rock), Amy Sloan (Baltimore), Craig Smith (North Carolina), and Suzanne Rowe (Oregon)</a:t>
            </a:r>
          </a:p>
          <a:p>
            <a:endParaRPr lang="en-US" dirty="0"/>
          </a:p>
        </p:txBody>
      </p:sp>
    </p:spTree>
    <p:extLst>
      <p:ext uri="{BB962C8B-B14F-4D97-AF65-F5344CB8AC3E}">
        <p14:creationId xmlns:p14="http://schemas.microsoft.com/office/powerpoint/2010/main" val="2356962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1" y="1231011"/>
            <a:ext cx="7426997" cy="4395978"/>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3" name="Subtitle 2">
            <a:extLst>
              <a:ext uri="{FF2B5EF4-FFF2-40B4-BE49-F238E27FC236}">
                <a16:creationId xmlns:a16="http://schemas.microsoft.com/office/drawing/2014/main" id="{2472E7BA-FC14-434B-880E-B28B74551E00}"/>
              </a:ext>
            </a:extLst>
          </p:cNvPr>
          <p:cNvSpPr>
            <a:spLocks noGrp="1"/>
          </p:cNvSpPr>
          <p:nvPr>
            <p:ph type="subTitle" idx="1"/>
          </p:nvPr>
        </p:nvSpPr>
        <p:spPr>
          <a:xfrm>
            <a:off x="1143000" y="4229100"/>
            <a:ext cx="6858000" cy="571500"/>
          </a:xfrm>
        </p:spPr>
        <p:txBody>
          <a:bodyPr>
            <a:normAutofit/>
          </a:bodyPr>
          <a:lstStyle/>
          <a:p>
            <a:r>
              <a:rPr lang="en-US" sz="2400" dirty="0">
                <a:latin typeface="Arial" panose="020B0604020202020204" pitchFamily="34" charset="0"/>
                <a:cs typeface="Arial" panose="020B0604020202020204" pitchFamily="34" charset="0"/>
              </a:rPr>
              <a:t>Professor Heidi K. Brown</a:t>
            </a:r>
          </a:p>
        </p:txBody>
      </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43200"/>
            <a:ext cx="914400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0CF3687-A55B-4DD2-A091-CC677E6779CF}"/>
              </a:ext>
            </a:extLst>
          </p:cNvPr>
          <p:cNvSpPr>
            <a:spLocks noGrp="1"/>
          </p:cNvSpPr>
          <p:nvPr>
            <p:ph type="ctrTitle"/>
          </p:nvPr>
        </p:nvSpPr>
        <p:spPr>
          <a:xfrm>
            <a:off x="1143000" y="2939654"/>
            <a:ext cx="6858000" cy="1035891"/>
          </a:xfrm>
        </p:spPr>
        <p:txBody>
          <a:bodyPr anchor="ctr">
            <a:normAutofit/>
          </a:bodyPr>
          <a:lstStyle/>
          <a:p>
            <a:r>
              <a:rPr lang="en-US" dirty="0">
                <a:solidFill>
                  <a:schemeClr val="bg2"/>
                </a:solidFill>
                <a:latin typeface="Arial" panose="020B0604020202020204" pitchFamily="34" charset="0"/>
                <a:cs typeface="Arial" panose="020B0604020202020204" pitchFamily="34" charset="0"/>
              </a:rPr>
              <a:t>Salary and Other Perks</a:t>
            </a:r>
          </a:p>
        </p:txBody>
      </p:sp>
    </p:spTree>
    <p:extLst>
      <p:ext uri="{BB962C8B-B14F-4D97-AF65-F5344CB8AC3E}">
        <p14:creationId xmlns:p14="http://schemas.microsoft.com/office/powerpoint/2010/main" val="390708136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F3A5F49-F780-4BD6-AAAB-3FE5AEB89159}"/>
              </a:ext>
            </a:extLst>
          </p:cNvPr>
          <p:cNvGraphicFramePr/>
          <p:nvPr>
            <p:extLst/>
          </p:nvPr>
        </p:nvGraphicFramePr>
        <p:xfrm>
          <a:off x="473827" y="1932712"/>
          <a:ext cx="7904654" cy="371036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4C3496A2-85E1-44B4-A2F0-49399487E561}"/>
              </a:ext>
            </a:extLst>
          </p:cNvPr>
          <p:cNvSpPr>
            <a:spLocks noGrp="1"/>
          </p:cNvSpPr>
          <p:nvPr>
            <p:ph type="title"/>
          </p:nvPr>
        </p:nvSpPr>
        <p:spPr>
          <a:xfrm>
            <a:off x="0" y="1206365"/>
            <a:ext cx="9144000" cy="480060"/>
          </a:xfrm>
          <a:solidFill>
            <a:schemeClr val="accent1">
              <a:lumMod val="20000"/>
              <a:lumOff val="80000"/>
            </a:schemeClr>
          </a:solidFill>
          <a:ln w="19050" cmpd="dbl">
            <a:solidFill>
              <a:schemeClr val="accent5">
                <a:lumMod val="20000"/>
                <a:lumOff val="80000"/>
              </a:schemeClr>
            </a:solidFill>
          </a:ln>
        </p:spPr>
        <p:txBody>
          <a:bodyPr>
            <a:normAutofit fontScale="90000"/>
          </a:bodyPr>
          <a:lstStyle/>
          <a:p>
            <a:r>
              <a:rPr lang="en-US" sz="3150" dirty="0"/>
              <a:t>   </a:t>
            </a:r>
            <a:r>
              <a:rPr lang="en-US" sz="3150" dirty="0">
                <a:latin typeface="Arial" panose="020B0604020202020204" pitchFamily="34" charset="0"/>
                <a:cs typeface="Arial" panose="020B0604020202020204" pitchFamily="34" charset="0"/>
              </a:rPr>
              <a:t>Salary Ranges</a:t>
            </a:r>
          </a:p>
        </p:txBody>
      </p:sp>
      <p:sp>
        <p:nvSpPr>
          <p:cNvPr id="16" name="Title 1">
            <a:extLst>
              <a:ext uri="{FF2B5EF4-FFF2-40B4-BE49-F238E27FC236}">
                <a16:creationId xmlns:a16="http://schemas.microsoft.com/office/drawing/2014/main" id="{2125A7F4-BE59-491C-A290-B446D708E438}"/>
              </a:ext>
            </a:extLst>
          </p:cNvPr>
          <p:cNvSpPr txBox="1">
            <a:spLocks/>
          </p:cNvSpPr>
          <p:nvPr/>
        </p:nvSpPr>
        <p:spPr>
          <a:xfrm>
            <a:off x="250037" y="1602566"/>
            <a:ext cx="2427540" cy="431481"/>
          </a:xfrm>
          <a:prstGeom prst="rect">
            <a:avLst/>
          </a:prstGeom>
        </p:spPr>
        <p:txBody>
          <a:bodyPr vert="horz" lIns="68580" tIns="34290" rIns="68580" bIns="34290" rtlCol="0" anchor="b">
            <a:normAutofit fontScale="92500"/>
          </a:bodyPr>
          <a:lstStyle>
            <a:defPPr>
              <a:defRPr lang="en-US"/>
            </a:defPPr>
            <a:lvl1pPr>
              <a:lnSpc>
                <a:spcPct val="90000"/>
              </a:lnSpc>
              <a:spcBef>
                <a:spcPct val="0"/>
              </a:spcBef>
              <a:buNone/>
              <a:defRPr sz="3200">
                <a:solidFill>
                  <a:srgbClr val="C00000"/>
                </a:solidFill>
                <a:latin typeface="+mj-lt"/>
                <a:ea typeface="+mj-ea"/>
                <a:cs typeface="+mj-cs"/>
              </a:defRPr>
            </a:lvl1pPr>
          </a:lstStyle>
          <a:p>
            <a:pPr defTabSz="685800"/>
            <a:r>
              <a:rPr lang="en-US" sz="2100" dirty="0">
                <a:latin typeface="Arial" panose="020B0604020202020204" pitchFamily="34" charset="0"/>
                <a:cs typeface="Arial" panose="020B0604020202020204" pitchFamily="34" charset="0"/>
              </a:rPr>
              <a:t>Q: Current Salary…</a:t>
            </a:r>
          </a:p>
        </p:txBody>
      </p:sp>
    </p:spTree>
    <p:extLst>
      <p:ext uri="{BB962C8B-B14F-4D97-AF65-F5344CB8AC3E}">
        <p14:creationId xmlns:p14="http://schemas.microsoft.com/office/powerpoint/2010/main" val="1194874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96A2-85E1-44B4-A2F0-49399487E561}"/>
              </a:ext>
            </a:extLst>
          </p:cNvPr>
          <p:cNvSpPr>
            <a:spLocks noGrp="1"/>
          </p:cNvSpPr>
          <p:nvPr>
            <p:ph type="title"/>
          </p:nvPr>
        </p:nvSpPr>
        <p:spPr>
          <a:xfrm>
            <a:off x="0" y="1201928"/>
            <a:ext cx="9144000" cy="480060"/>
          </a:xfrm>
          <a:solidFill>
            <a:schemeClr val="accent1">
              <a:lumMod val="20000"/>
              <a:lumOff val="80000"/>
            </a:schemeClr>
          </a:solidFill>
          <a:ln>
            <a:solidFill>
              <a:schemeClr val="accent5">
                <a:lumMod val="20000"/>
                <a:lumOff val="80000"/>
              </a:schemeClr>
            </a:solidFill>
          </a:ln>
        </p:spPr>
        <p:txBody>
          <a:bodyPr vert="horz" lIns="68580" tIns="34290" rIns="68580" bIns="34290" rtlCol="0" anchor="ctr">
            <a:normAutofit fontScale="90000"/>
          </a:bodyPr>
          <a:lstStyle/>
          <a:p>
            <a:r>
              <a:rPr lang="en-US" sz="3150" dirty="0"/>
              <a:t>   </a:t>
            </a:r>
            <a:r>
              <a:rPr lang="en-US" sz="3150" dirty="0">
                <a:latin typeface="Arial" panose="020B0604020202020204" pitchFamily="34" charset="0"/>
                <a:cs typeface="Arial" panose="020B0604020202020204" pitchFamily="34" charset="0"/>
              </a:rPr>
              <a:t>Salary Changes</a:t>
            </a:r>
          </a:p>
        </p:txBody>
      </p:sp>
      <p:graphicFrame>
        <p:nvGraphicFramePr>
          <p:cNvPr id="5" name="Chart 4">
            <a:extLst>
              <a:ext uri="{FF2B5EF4-FFF2-40B4-BE49-F238E27FC236}">
                <a16:creationId xmlns:a16="http://schemas.microsoft.com/office/drawing/2014/main" id="{4C6EA33D-4C1D-4BD3-AA2D-D51B7292953D}"/>
              </a:ext>
            </a:extLst>
          </p:cNvPr>
          <p:cNvGraphicFramePr/>
          <p:nvPr>
            <p:extLst/>
          </p:nvPr>
        </p:nvGraphicFramePr>
        <p:xfrm>
          <a:off x="1043188" y="2405458"/>
          <a:ext cx="6996447" cy="3374744"/>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71908815-7078-46DC-A948-7B704CC7E487}"/>
              </a:ext>
            </a:extLst>
          </p:cNvPr>
          <p:cNvSpPr txBox="1">
            <a:spLocks/>
          </p:cNvSpPr>
          <p:nvPr/>
        </p:nvSpPr>
        <p:spPr>
          <a:xfrm>
            <a:off x="246349" y="1694376"/>
            <a:ext cx="5375426" cy="348097"/>
          </a:xfrm>
          <a:prstGeom prst="rect">
            <a:avLst/>
          </a:prstGeom>
        </p:spPr>
        <p:txBody>
          <a:bodyPr vert="horz" lIns="68580" tIns="34290" rIns="68580" bIns="3429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100" dirty="0">
                <a:solidFill>
                  <a:srgbClr val="C00000"/>
                </a:solidFill>
                <a:latin typeface="Arial" panose="020B0604020202020204" pitchFamily="34" charset="0"/>
                <a:cs typeface="Arial" panose="020B0604020202020204" pitchFamily="34" charset="0"/>
              </a:rPr>
              <a:t>Q: In the last 18 months, has your base salary…</a:t>
            </a:r>
          </a:p>
        </p:txBody>
      </p:sp>
    </p:spTree>
    <p:extLst>
      <p:ext uri="{BB962C8B-B14F-4D97-AF65-F5344CB8AC3E}">
        <p14:creationId xmlns:p14="http://schemas.microsoft.com/office/powerpoint/2010/main" val="2559937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96A2-85E1-44B4-A2F0-49399487E561}"/>
              </a:ext>
            </a:extLst>
          </p:cNvPr>
          <p:cNvSpPr>
            <a:spLocks noGrp="1"/>
          </p:cNvSpPr>
          <p:nvPr>
            <p:ph type="title"/>
          </p:nvPr>
        </p:nvSpPr>
        <p:spPr>
          <a:xfrm>
            <a:off x="0" y="1208368"/>
            <a:ext cx="9144000" cy="480060"/>
          </a:xfrm>
          <a:solidFill>
            <a:schemeClr val="accent1">
              <a:lumMod val="20000"/>
              <a:lumOff val="80000"/>
            </a:schemeClr>
          </a:solidFill>
          <a:ln>
            <a:solidFill>
              <a:schemeClr val="accent5">
                <a:lumMod val="20000"/>
                <a:lumOff val="80000"/>
              </a:schemeClr>
            </a:solidFill>
          </a:ln>
        </p:spPr>
        <p:txBody>
          <a:bodyPr vert="horz" lIns="68580" tIns="34290" rIns="68580" bIns="34290" rtlCol="0" anchor="ctr">
            <a:normAutofit fontScale="90000"/>
          </a:bodyPr>
          <a:lstStyle/>
          <a:p>
            <a:r>
              <a:rPr lang="en-US" sz="3150" dirty="0"/>
              <a:t>   </a:t>
            </a:r>
            <a:r>
              <a:rPr lang="en-US" sz="3150" dirty="0">
                <a:latin typeface="Arial" panose="020B0604020202020204" pitchFamily="34" charset="0"/>
                <a:cs typeface="Arial" panose="020B0604020202020204" pitchFamily="34" charset="0"/>
              </a:rPr>
              <a:t>Summer Research Grants</a:t>
            </a:r>
          </a:p>
        </p:txBody>
      </p:sp>
      <p:graphicFrame>
        <p:nvGraphicFramePr>
          <p:cNvPr id="7" name="Chart 6">
            <a:extLst>
              <a:ext uri="{FF2B5EF4-FFF2-40B4-BE49-F238E27FC236}">
                <a16:creationId xmlns:a16="http://schemas.microsoft.com/office/drawing/2014/main" id="{F00188A2-63FB-419C-AAA9-7653DC622BE7}"/>
              </a:ext>
            </a:extLst>
          </p:cNvPr>
          <p:cNvGraphicFramePr/>
          <p:nvPr>
            <p:extLst/>
          </p:nvPr>
        </p:nvGraphicFramePr>
        <p:xfrm>
          <a:off x="1336188" y="2264212"/>
          <a:ext cx="7286222" cy="3582026"/>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a:extLst>
              <a:ext uri="{FF2B5EF4-FFF2-40B4-BE49-F238E27FC236}">
                <a16:creationId xmlns:a16="http://schemas.microsoft.com/office/drawing/2014/main" id="{55E941FD-ACFC-4025-AB2F-3C882CEB6726}"/>
              </a:ext>
            </a:extLst>
          </p:cNvPr>
          <p:cNvSpPr txBox="1">
            <a:spLocks/>
          </p:cNvSpPr>
          <p:nvPr/>
        </p:nvSpPr>
        <p:spPr>
          <a:xfrm>
            <a:off x="244631" y="1681826"/>
            <a:ext cx="3722670" cy="383558"/>
          </a:xfrm>
          <a:prstGeom prst="rect">
            <a:avLst/>
          </a:prstGeom>
        </p:spPr>
        <p:txBody>
          <a:bodyPr vert="horz" lIns="68580" tIns="34290" rIns="68580" bIns="3429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100" dirty="0">
                <a:solidFill>
                  <a:srgbClr val="C00000"/>
                </a:solidFill>
                <a:latin typeface="Arial" panose="020B0604020202020204" pitchFamily="34" charset="0"/>
                <a:cs typeface="Arial" panose="020B0604020202020204" pitchFamily="34" charset="0"/>
              </a:rPr>
              <a:t>Q: Change in the last 18 months?</a:t>
            </a:r>
          </a:p>
        </p:txBody>
      </p:sp>
      <p:sp>
        <p:nvSpPr>
          <p:cNvPr id="3" name="TextBox 2">
            <a:extLst>
              <a:ext uri="{FF2B5EF4-FFF2-40B4-BE49-F238E27FC236}">
                <a16:creationId xmlns:a16="http://schemas.microsoft.com/office/drawing/2014/main" id="{AC0FBEDC-BB4F-40D3-B408-3E1F357882DC}"/>
              </a:ext>
            </a:extLst>
          </p:cNvPr>
          <p:cNvSpPr txBox="1"/>
          <p:nvPr/>
        </p:nvSpPr>
        <p:spPr>
          <a:xfrm>
            <a:off x="521591" y="2502668"/>
            <a:ext cx="1207394" cy="507831"/>
          </a:xfrm>
          <a:prstGeom prst="rect">
            <a:avLst/>
          </a:prstGeom>
          <a:noFill/>
        </p:spPr>
        <p:txBody>
          <a:bodyPr wrap="square" rtlCol="0">
            <a:spAutoFit/>
          </a:bodyPr>
          <a:lstStyle/>
          <a:p>
            <a:pPr algn="ctr" defTabSz="685800"/>
            <a:r>
              <a:rPr lang="en-US" sz="1350" dirty="0">
                <a:solidFill>
                  <a:srgbClr val="4472C4"/>
                </a:solidFill>
                <a:latin typeface="Calibri" panose="020F0502020204030204"/>
              </a:rPr>
              <a:t>(v. 14.74% Yes)</a:t>
            </a:r>
          </a:p>
        </p:txBody>
      </p:sp>
    </p:spTree>
    <p:extLst>
      <p:ext uri="{BB962C8B-B14F-4D97-AF65-F5344CB8AC3E}">
        <p14:creationId xmlns:p14="http://schemas.microsoft.com/office/powerpoint/2010/main" val="948941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96A2-85E1-44B4-A2F0-49399487E561}"/>
              </a:ext>
            </a:extLst>
          </p:cNvPr>
          <p:cNvSpPr>
            <a:spLocks noGrp="1"/>
          </p:cNvSpPr>
          <p:nvPr>
            <p:ph type="title"/>
          </p:nvPr>
        </p:nvSpPr>
        <p:spPr>
          <a:xfrm>
            <a:off x="-21821" y="1208368"/>
            <a:ext cx="9165821" cy="480060"/>
          </a:xfrm>
          <a:solidFill>
            <a:schemeClr val="accent1">
              <a:lumMod val="20000"/>
              <a:lumOff val="80000"/>
            </a:schemeClr>
          </a:solidFill>
          <a:ln>
            <a:solidFill>
              <a:schemeClr val="accent5">
                <a:lumMod val="20000"/>
                <a:lumOff val="80000"/>
              </a:schemeClr>
            </a:solidFill>
          </a:ln>
        </p:spPr>
        <p:txBody>
          <a:bodyPr vert="horz" lIns="68580" tIns="34290" rIns="68580" bIns="34290" rtlCol="0" anchor="ctr">
            <a:normAutofit fontScale="90000"/>
          </a:bodyPr>
          <a:lstStyle/>
          <a:p>
            <a:r>
              <a:rPr lang="en-US" sz="3150" dirty="0"/>
              <a:t>   </a:t>
            </a:r>
            <a:r>
              <a:rPr lang="en-US" sz="3150" dirty="0">
                <a:latin typeface="Arial" panose="020B0604020202020204" pitchFamily="34" charset="0"/>
                <a:cs typeface="Arial" panose="020B0604020202020204" pitchFamily="34" charset="0"/>
              </a:rPr>
              <a:t>Travel/Professional Development</a:t>
            </a:r>
          </a:p>
        </p:txBody>
      </p:sp>
      <p:graphicFrame>
        <p:nvGraphicFramePr>
          <p:cNvPr id="5" name="Chart 4">
            <a:extLst>
              <a:ext uri="{FF2B5EF4-FFF2-40B4-BE49-F238E27FC236}">
                <a16:creationId xmlns:a16="http://schemas.microsoft.com/office/drawing/2014/main" id="{2BCE89AB-9FDD-4544-B845-FA67F2D71EA3}"/>
              </a:ext>
            </a:extLst>
          </p:cNvPr>
          <p:cNvGraphicFramePr/>
          <p:nvPr>
            <p:extLst/>
          </p:nvPr>
        </p:nvGraphicFramePr>
        <p:xfrm>
          <a:off x="1059287" y="2123842"/>
          <a:ext cx="7473905" cy="3447357"/>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F14918C6-C9DD-4811-8D3E-96B023E4A776}"/>
              </a:ext>
            </a:extLst>
          </p:cNvPr>
          <p:cNvSpPr txBox="1">
            <a:spLocks/>
          </p:cNvSpPr>
          <p:nvPr/>
        </p:nvSpPr>
        <p:spPr>
          <a:xfrm>
            <a:off x="278455" y="1669109"/>
            <a:ext cx="7193970" cy="38303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1950" dirty="0">
                <a:solidFill>
                  <a:srgbClr val="C00000"/>
                </a:solidFill>
                <a:latin typeface="Arial" panose="020B0604020202020204" pitchFamily="34" charset="0"/>
                <a:cs typeface="Arial" panose="020B0604020202020204" pitchFamily="34" charset="0"/>
              </a:rPr>
              <a:t>Q: Change in Entitlement to Travel/PD Funding?</a:t>
            </a:r>
          </a:p>
        </p:txBody>
      </p:sp>
      <p:sp>
        <p:nvSpPr>
          <p:cNvPr id="9" name="TextBox 8">
            <a:extLst>
              <a:ext uri="{FF2B5EF4-FFF2-40B4-BE49-F238E27FC236}">
                <a16:creationId xmlns:a16="http://schemas.microsoft.com/office/drawing/2014/main" id="{3053BCBF-CF53-4E73-99E1-79C89E4792A2}"/>
              </a:ext>
            </a:extLst>
          </p:cNvPr>
          <p:cNvSpPr txBox="1"/>
          <p:nvPr/>
        </p:nvSpPr>
        <p:spPr>
          <a:xfrm>
            <a:off x="416130" y="5066875"/>
            <a:ext cx="568325" cy="646331"/>
          </a:xfrm>
          <a:prstGeom prst="rect">
            <a:avLst/>
          </a:prstGeom>
          <a:noFill/>
        </p:spPr>
        <p:txBody>
          <a:bodyPr wrap="square" rtlCol="0">
            <a:spAutoFit/>
          </a:bodyPr>
          <a:lstStyle/>
          <a:p>
            <a:pPr defTabSz="685800"/>
            <a:r>
              <a:rPr lang="en-US" dirty="0">
                <a:solidFill>
                  <a:srgbClr val="00B050"/>
                </a:solidFill>
                <a:latin typeface="Calibri" panose="020F0502020204030204"/>
              </a:rPr>
              <a:t>YES!</a:t>
            </a:r>
          </a:p>
        </p:txBody>
      </p:sp>
      <p:sp>
        <p:nvSpPr>
          <p:cNvPr id="10" name="Arrow: Right 9">
            <a:extLst>
              <a:ext uri="{FF2B5EF4-FFF2-40B4-BE49-F238E27FC236}">
                <a16:creationId xmlns:a16="http://schemas.microsoft.com/office/drawing/2014/main" id="{2D8C1241-98D8-4134-B8E0-D20A1C711C9D}"/>
              </a:ext>
            </a:extLst>
          </p:cNvPr>
          <p:cNvSpPr/>
          <p:nvPr/>
        </p:nvSpPr>
        <p:spPr>
          <a:xfrm>
            <a:off x="984455" y="5182849"/>
            <a:ext cx="297645" cy="114300"/>
          </a:xfrm>
          <a:prstGeom prst="rightArrow">
            <a:avLst>
              <a:gd name="adj1" fmla="val 33636"/>
              <a:gd name="adj2" fmla="val 14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highlight>
                <a:srgbClr val="00FF00"/>
              </a:highlight>
              <a:latin typeface="Calibri" panose="020F0502020204030204"/>
            </a:endParaRPr>
          </a:p>
        </p:txBody>
      </p:sp>
      <p:sp>
        <p:nvSpPr>
          <p:cNvPr id="7" name="TextBox 6">
            <a:extLst>
              <a:ext uri="{FF2B5EF4-FFF2-40B4-BE49-F238E27FC236}">
                <a16:creationId xmlns:a16="http://schemas.microsoft.com/office/drawing/2014/main" id="{F992801C-45EB-457F-A6D6-CEB4520F6871}"/>
              </a:ext>
            </a:extLst>
          </p:cNvPr>
          <p:cNvSpPr txBox="1"/>
          <p:nvPr/>
        </p:nvSpPr>
        <p:spPr>
          <a:xfrm>
            <a:off x="2319253" y="3050495"/>
            <a:ext cx="1514992" cy="507831"/>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total “</a:t>
            </a:r>
            <a:r>
              <a:rPr lang="en-US" sz="1350" dirty="0">
                <a:solidFill>
                  <a:srgbClr val="00B050"/>
                </a:solidFill>
                <a:latin typeface="Calibri" panose="020F0502020204030204"/>
              </a:rPr>
              <a:t>Yes</a:t>
            </a:r>
            <a:r>
              <a:rPr lang="en-US" sz="1350" dirty="0">
                <a:solidFill>
                  <a:prstClr val="black"/>
                </a:solidFill>
                <a:latin typeface="Calibri" panose="020F0502020204030204"/>
              </a:rPr>
              <a:t>” answers</a:t>
            </a:r>
          </a:p>
        </p:txBody>
      </p:sp>
    </p:spTree>
    <p:extLst>
      <p:ext uri="{BB962C8B-B14F-4D97-AF65-F5344CB8AC3E}">
        <p14:creationId xmlns:p14="http://schemas.microsoft.com/office/powerpoint/2010/main" val="2986417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96A2-85E1-44B4-A2F0-49399487E561}"/>
              </a:ext>
            </a:extLst>
          </p:cNvPr>
          <p:cNvSpPr>
            <a:spLocks noGrp="1"/>
          </p:cNvSpPr>
          <p:nvPr>
            <p:ph type="title"/>
          </p:nvPr>
        </p:nvSpPr>
        <p:spPr>
          <a:xfrm>
            <a:off x="0" y="1195489"/>
            <a:ext cx="9144000" cy="480060"/>
          </a:xfrm>
          <a:solidFill>
            <a:schemeClr val="accent1">
              <a:lumMod val="20000"/>
              <a:lumOff val="80000"/>
            </a:schemeClr>
          </a:solidFill>
          <a:ln>
            <a:solidFill>
              <a:schemeClr val="accent5">
                <a:lumMod val="20000"/>
                <a:lumOff val="80000"/>
              </a:schemeClr>
            </a:solidFill>
          </a:ln>
        </p:spPr>
        <p:txBody>
          <a:bodyPr vert="horz" lIns="68580" tIns="34290" rIns="68580" bIns="34290" rtlCol="0" anchor="ctr">
            <a:normAutofit fontScale="90000"/>
          </a:bodyPr>
          <a:lstStyle/>
          <a:p>
            <a:r>
              <a:rPr lang="en-US" sz="3150" dirty="0"/>
              <a:t>   </a:t>
            </a:r>
            <a:r>
              <a:rPr lang="en-US" sz="3150" dirty="0">
                <a:latin typeface="Arial" panose="020B0604020202020204" pitchFamily="34" charset="0"/>
                <a:cs typeface="Arial" panose="020B0604020202020204" pitchFamily="34" charset="0"/>
              </a:rPr>
              <a:t>Travel/Professional Development</a:t>
            </a:r>
          </a:p>
        </p:txBody>
      </p:sp>
      <p:sp>
        <p:nvSpPr>
          <p:cNvPr id="6" name="Title 1">
            <a:extLst>
              <a:ext uri="{FF2B5EF4-FFF2-40B4-BE49-F238E27FC236}">
                <a16:creationId xmlns:a16="http://schemas.microsoft.com/office/drawing/2014/main" id="{F14918C6-C9DD-4811-8D3E-96B023E4A776}"/>
              </a:ext>
            </a:extLst>
          </p:cNvPr>
          <p:cNvSpPr txBox="1">
            <a:spLocks/>
          </p:cNvSpPr>
          <p:nvPr/>
        </p:nvSpPr>
        <p:spPr>
          <a:xfrm>
            <a:off x="260144" y="1627252"/>
            <a:ext cx="7193970" cy="376106"/>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1800" dirty="0">
                <a:solidFill>
                  <a:srgbClr val="C00000"/>
                </a:solidFill>
                <a:latin typeface="Arial" panose="020B0604020202020204" pitchFamily="34" charset="0"/>
                <a:cs typeface="Arial" panose="020B0604020202020204" pitchFamily="34" charset="0"/>
              </a:rPr>
              <a:t>Q: Change in Entitlement to Travel/PD Funding?</a:t>
            </a:r>
          </a:p>
        </p:txBody>
      </p:sp>
      <p:graphicFrame>
        <p:nvGraphicFramePr>
          <p:cNvPr id="7" name="Chart 6">
            <a:extLst>
              <a:ext uri="{FF2B5EF4-FFF2-40B4-BE49-F238E27FC236}">
                <a16:creationId xmlns:a16="http://schemas.microsoft.com/office/drawing/2014/main" id="{DEAFDC77-7FE2-469D-BCF3-0B0576603C12}"/>
              </a:ext>
            </a:extLst>
          </p:cNvPr>
          <p:cNvGraphicFramePr/>
          <p:nvPr>
            <p:extLst/>
          </p:nvPr>
        </p:nvGraphicFramePr>
        <p:xfrm>
          <a:off x="1215850" y="2227885"/>
          <a:ext cx="7286222" cy="358202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4C3E9027-6550-48C3-ACF0-804678F204BE}"/>
              </a:ext>
            </a:extLst>
          </p:cNvPr>
          <p:cNvSpPr txBox="1"/>
          <p:nvPr/>
        </p:nvSpPr>
        <p:spPr>
          <a:xfrm>
            <a:off x="746557" y="5241440"/>
            <a:ext cx="568325" cy="369332"/>
          </a:xfrm>
          <a:prstGeom prst="rect">
            <a:avLst/>
          </a:prstGeom>
          <a:noFill/>
        </p:spPr>
        <p:txBody>
          <a:bodyPr wrap="square" rtlCol="0">
            <a:spAutoFit/>
          </a:bodyPr>
          <a:lstStyle/>
          <a:p>
            <a:pPr defTabSz="685800"/>
            <a:r>
              <a:rPr lang="en-US" dirty="0">
                <a:solidFill>
                  <a:srgbClr val="FF0000"/>
                </a:solidFill>
                <a:latin typeface="Calibri" panose="020F0502020204030204"/>
              </a:rPr>
              <a:t>NO!</a:t>
            </a:r>
          </a:p>
        </p:txBody>
      </p:sp>
      <p:sp>
        <p:nvSpPr>
          <p:cNvPr id="11" name="Arrow: Right 10">
            <a:extLst>
              <a:ext uri="{FF2B5EF4-FFF2-40B4-BE49-F238E27FC236}">
                <a16:creationId xmlns:a16="http://schemas.microsoft.com/office/drawing/2014/main" id="{EAB0D834-AFD8-49DE-B93A-929F2AE93DF2}"/>
              </a:ext>
            </a:extLst>
          </p:cNvPr>
          <p:cNvSpPr/>
          <p:nvPr/>
        </p:nvSpPr>
        <p:spPr>
          <a:xfrm>
            <a:off x="1314881" y="5357414"/>
            <a:ext cx="297645" cy="114300"/>
          </a:xfrm>
          <a:prstGeom prst="rightArrow">
            <a:avLst>
              <a:gd name="adj1" fmla="val 33636"/>
              <a:gd name="adj2" fmla="val 14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highlight>
                <a:srgbClr val="00FF00"/>
              </a:highlight>
              <a:latin typeface="Calibri" panose="020F0502020204030204"/>
            </a:endParaRPr>
          </a:p>
        </p:txBody>
      </p:sp>
      <p:sp>
        <p:nvSpPr>
          <p:cNvPr id="12" name="TextBox 11">
            <a:extLst>
              <a:ext uri="{FF2B5EF4-FFF2-40B4-BE49-F238E27FC236}">
                <a16:creationId xmlns:a16="http://schemas.microsoft.com/office/drawing/2014/main" id="{3FB021E9-C27F-4499-AD14-80B10B4CFFE5}"/>
              </a:ext>
            </a:extLst>
          </p:cNvPr>
          <p:cNvSpPr txBox="1"/>
          <p:nvPr/>
        </p:nvSpPr>
        <p:spPr>
          <a:xfrm>
            <a:off x="2372249" y="2296120"/>
            <a:ext cx="1589807" cy="300082"/>
          </a:xfrm>
          <a:prstGeom prst="rect">
            <a:avLst/>
          </a:prstGeom>
          <a:noFill/>
        </p:spPr>
        <p:txBody>
          <a:bodyPr wrap="square" rtlCol="0">
            <a:spAutoFit/>
          </a:bodyPr>
          <a:lstStyle/>
          <a:p>
            <a:pPr algn="ctr" defTabSz="685800"/>
            <a:r>
              <a:rPr lang="en-US" sz="1350" dirty="0">
                <a:solidFill>
                  <a:prstClr val="black"/>
                </a:solidFill>
                <a:latin typeface="Calibri" panose="020F0502020204030204"/>
              </a:rPr>
              <a:t>total “</a:t>
            </a:r>
            <a:r>
              <a:rPr lang="en-US" sz="1350" dirty="0">
                <a:solidFill>
                  <a:srgbClr val="FF0000"/>
                </a:solidFill>
                <a:latin typeface="Calibri" panose="020F0502020204030204"/>
              </a:rPr>
              <a:t>No</a:t>
            </a:r>
            <a:r>
              <a:rPr lang="en-US" sz="1350" dirty="0">
                <a:solidFill>
                  <a:prstClr val="black"/>
                </a:solidFill>
                <a:latin typeface="Calibri" panose="020F0502020204030204"/>
              </a:rPr>
              <a:t>” answers</a:t>
            </a:r>
          </a:p>
        </p:txBody>
      </p:sp>
    </p:spTree>
    <p:extLst>
      <p:ext uri="{BB962C8B-B14F-4D97-AF65-F5344CB8AC3E}">
        <p14:creationId xmlns:p14="http://schemas.microsoft.com/office/powerpoint/2010/main" val="182880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B4FA127-696F-4F6F-8C8E-E202AE02E7BC}"/>
              </a:ext>
            </a:extLst>
          </p:cNvPr>
          <p:cNvGraphicFramePr/>
          <p:nvPr>
            <p:extLst/>
          </p:nvPr>
        </p:nvGraphicFramePr>
        <p:xfrm>
          <a:off x="475676" y="2202966"/>
          <a:ext cx="8134232" cy="3582026"/>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79E5372E-B47E-4773-A89E-8E9F6BA11818}"/>
              </a:ext>
            </a:extLst>
          </p:cNvPr>
          <p:cNvSpPr>
            <a:spLocks noGrp="1"/>
          </p:cNvSpPr>
          <p:nvPr>
            <p:ph type="title"/>
          </p:nvPr>
        </p:nvSpPr>
        <p:spPr>
          <a:xfrm>
            <a:off x="0" y="1211588"/>
            <a:ext cx="9144000" cy="480060"/>
          </a:xfrm>
          <a:solidFill>
            <a:schemeClr val="accent1">
              <a:lumMod val="20000"/>
              <a:lumOff val="80000"/>
            </a:schemeClr>
          </a:solidFill>
          <a:ln>
            <a:solidFill>
              <a:schemeClr val="accent5">
                <a:lumMod val="20000"/>
                <a:lumOff val="80000"/>
              </a:schemeClr>
            </a:solidFill>
          </a:ln>
        </p:spPr>
        <p:txBody>
          <a:bodyPr vert="horz" lIns="68580" tIns="34290" rIns="68580" bIns="34290" rtlCol="0" anchor="ctr">
            <a:normAutofit/>
          </a:bodyPr>
          <a:lstStyle/>
          <a:p>
            <a:r>
              <a:rPr lang="en-US" sz="3000" dirty="0"/>
              <a:t>   Funding for LWI Conference</a:t>
            </a:r>
          </a:p>
        </p:txBody>
      </p:sp>
      <p:sp>
        <p:nvSpPr>
          <p:cNvPr id="6" name="Title 1">
            <a:extLst>
              <a:ext uri="{FF2B5EF4-FFF2-40B4-BE49-F238E27FC236}">
                <a16:creationId xmlns:a16="http://schemas.microsoft.com/office/drawing/2014/main" id="{62AF8A26-8ED8-4281-AD26-174222F120D6}"/>
              </a:ext>
            </a:extLst>
          </p:cNvPr>
          <p:cNvSpPr txBox="1">
            <a:spLocks/>
          </p:cNvSpPr>
          <p:nvPr/>
        </p:nvSpPr>
        <p:spPr>
          <a:xfrm>
            <a:off x="278455" y="1669109"/>
            <a:ext cx="7193970" cy="38303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1950" dirty="0">
                <a:solidFill>
                  <a:srgbClr val="C00000"/>
                </a:solidFill>
                <a:latin typeface="Calibri Light" panose="020F0302020204030204"/>
              </a:rPr>
              <a:t>Q: Attending LWI Conference?</a:t>
            </a:r>
          </a:p>
        </p:txBody>
      </p:sp>
    </p:spTree>
    <p:extLst>
      <p:ext uri="{BB962C8B-B14F-4D97-AF65-F5344CB8AC3E}">
        <p14:creationId xmlns:p14="http://schemas.microsoft.com/office/powerpoint/2010/main" val="3576507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5372E-B47E-4773-A89E-8E9F6BA11818}"/>
              </a:ext>
            </a:extLst>
          </p:cNvPr>
          <p:cNvSpPr>
            <a:spLocks noGrp="1"/>
          </p:cNvSpPr>
          <p:nvPr>
            <p:ph type="title"/>
          </p:nvPr>
        </p:nvSpPr>
        <p:spPr>
          <a:xfrm>
            <a:off x="0" y="1208368"/>
            <a:ext cx="9144000" cy="480060"/>
          </a:xfrm>
          <a:solidFill>
            <a:schemeClr val="accent1">
              <a:lumMod val="20000"/>
              <a:lumOff val="80000"/>
            </a:schemeClr>
          </a:solidFill>
          <a:ln>
            <a:solidFill>
              <a:schemeClr val="accent5">
                <a:lumMod val="20000"/>
                <a:lumOff val="80000"/>
              </a:schemeClr>
            </a:solidFill>
          </a:ln>
        </p:spPr>
        <p:txBody>
          <a:bodyPr vert="horz" lIns="68580" tIns="34290" rIns="68580" bIns="34290" rtlCol="0" anchor="ctr">
            <a:normAutofit fontScale="90000"/>
          </a:bodyPr>
          <a:lstStyle/>
          <a:p>
            <a:r>
              <a:rPr lang="en-US" sz="3150" dirty="0"/>
              <a:t>   </a:t>
            </a:r>
            <a:r>
              <a:rPr lang="en-US" sz="3150" dirty="0">
                <a:latin typeface="Arial" panose="020B0604020202020204" pitchFamily="34" charset="0"/>
                <a:cs typeface="Arial" panose="020B0604020202020204" pitchFamily="34" charset="0"/>
              </a:rPr>
              <a:t>Future Committee Priorities</a:t>
            </a:r>
          </a:p>
        </p:txBody>
      </p:sp>
      <p:graphicFrame>
        <p:nvGraphicFramePr>
          <p:cNvPr id="6" name="Chart 5">
            <a:extLst>
              <a:ext uri="{FF2B5EF4-FFF2-40B4-BE49-F238E27FC236}">
                <a16:creationId xmlns:a16="http://schemas.microsoft.com/office/drawing/2014/main" id="{BD5B4A75-C523-4AE0-8CD3-44F9B3FCD15B}"/>
              </a:ext>
            </a:extLst>
          </p:cNvPr>
          <p:cNvGraphicFramePr/>
          <p:nvPr>
            <p:extLst/>
          </p:nvPr>
        </p:nvGraphicFramePr>
        <p:xfrm>
          <a:off x="582931" y="2076884"/>
          <a:ext cx="7648150" cy="36607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83730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ABA Accreditation Standard 405(d) White Paper</a:t>
            </a:r>
            <a:endParaRPr lang="en-US" sz="2800" dirty="0"/>
          </a:p>
        </p:txBody>
      </p:sp>
      <p:pic>
        <p:nvPicPr>
          <p:cNvPr id="4" name="Content Placeholder 3" descr="together_team_people_circle.jpg"/>
          <p:cNvPicPr>
            <a:picLocks noGrp="1" noChangeAspect="1"/>
          </p:cNvPicPr>
          <p:nvPr>
            <p:ph idx="1"/>
          </p:nvPr>
        </p:nvPicPr>
        <p:blipFill>
          <a:blip r:embed="rId3">
            <a:extLst>
              <a:ext uri="{28A0092B-C50C-407E-A947-70E740481C1C}">
                <a14:useLocalDpi xmlns:a14="http://schemas.microsoft.com/office/drawing/2010/main" val="0"/>
              </a:ext>
            </a:extLst>
          </a:blip>
          <a:srcRect l="-28048" r="-28048"/>
          <a:stretch>
            <a:fillRect/>
          </a:stretch>
        </p:blipFill>
        <p:spPr/>
      </p:pic>
      <p:sp>
        <p:nvSpPr>
          <p:cNvPr id="5" name="TextBox 4"/>
          <p:cNvSpPr txBox="1"/>
          <p:nvPr/>
        </p:nvSpPr>
        <p:spPr>
          <a:xfrm>
            <a:off x="2362200" y="6324600"/>
            <a:ext cx="4572000" cy="276999"/>
          </a:xfrm>
          <a:prstGeom prst="rect">
            <a:avLst/>
          </a:prstGeom>
          <a:noFill/>
        </p:spPr>
        <p:txBody>
          <a:bodyPr wrap="square" rtlCol="0">
            <a:spAutoFit/>
          </a:bodyPr>
          <a:lstStyle/>
          <a:p>
            <a:r>
              <a:rPr lang="en-US" sz="1200" dirty="0"/>
              <a:t>https://free-</a:t>
            </a:r>
            <a:r>
              <a:rPr lang="en-US" sz="1200" dirty="0" err="1"/>
              <a:t>images.com</a:t>
            </a:r>
            <a:r>
              <a:rPr lang="en-US" sz="1200" dirty="0"/>
              <a:t>/display/</a:t>
            </a:r>
            <a:r>
              <a:rPr lang="en-US" sz="1200" dirty="0" err="1"/>
              <a:t>together_team_people_circle.html</a:t>
            </a:r>
            <a:endParaRPr lang="en-US" sz="1200" dirty="0"/>
          </a:p>
        </p:txBody>
      </p:sp>
    </p:spTree>
    <p:extLst>
      <p:ext uri="{BB962C8B-B14F-4D97-AF65-F5344CB8AC3E}">
        <p14:creationId xmlns:p14="http://schemas.microsoft.com/office/powerpoint/2010/main" val="2794306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Toolkits</a:t>
            </a:r>
            <a:endParaRPr lang="en-US" dirty="0"/>
          </a:p>
        </p:txBody>
      </p:sp>
      <p:pic>
        <p:nvPicPr>
          <p:cNvPr id="4" name="Content Placeholder 3" descr="tools-864983_960_720.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p:pic>
      <p:sp>
        <p:nvSpPr>
          <p:cNvPr id="5" name="TextBox 4"/>
          <p:cNvSpPr txBox="1"/>
          <p:nvPr/>
        </p:nvSpPr>
        <p:spPr>
          <a:xfrm>
            <a:off x="2057400" y="6248400"/>
            <a:ext cx="5237331" cy="369332"/>
          </a:xfrm>
          <a:prstGeom prst="rect">
            <a:avLst/>
          </a:prstGeom>
          <a:noFill/>
        </p:spPr>
        <p:txBody>
          <a:bodyPr wrap="none" rtlCol="0">
            <a:spAutoFit/>
          </a:bodyPr>
          <a:lstStyle/>
          <a:p>
            <a:r>
              <a:rPr lang="en-US" sz="1600" dirty="0"/>
              <a:t>https://</a:t>
            </a:r>
            <a:r>
              <a:rPr lang="en-US" sz="1600" dirty="0" err="1"/>
              <a:t>pixabay.com</a:t>
            </a:r>
            <a:r>
              <a:rPr lang="en-US" sz="1600" dirty="0"/>
              <a:t>/en/tools-construct-craft-repair-864983</a:t>
            </a:r>
            <a:r>
              <a:rPr lang="en-US" dirty="0"/>
              <a:t>/</a:t>
            </a:r>
          </a:p>
        </p:txBody>
      </p:sp>
    </p:spTree>
    <p:extLst>
      <p:ext uri="{BB962C8B-B14F-4D97-AF65-F5344CB8AC3E}">
        <p14:creationId xmlns:p14="http://schemas.microsoft.com/office/powerpoint/2010/main" val="490944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Status Committee </a:t>
            </a:r>
          </a:p>
        </p:txBody>
      </p:sp>
      <p:sp>
        <p:nvSpPr>
          <p:cNvPr id="3" name="Content Placeholder 2"/>
          <p:cNvSpPr>
            <a:spLocks noGrp="1"/>
          </p:cNvSpPr>
          <p:nvPr>
            <p:ph idx="1"/>
          </p:nvPr>
        </p:nvSpPr>
        <p:spPr/>
        <p:txBody>
          <a:bodyPr/>
          <a:lstStyle/>
          <a:p>
            <a:pPr marL="0" indent="0">
              <a:buNone/>
            </a:pPr>
            <a:r>
              <a:rPr lang="en-US" dirty="0"/>
              <a:t>Committee Purpose: </a:t>
            </a:r>
          </a:p>
          <a:p>
            <a:pPr marL="514350" indent="-514350">
              <a:buAutoNum type="arabicParenBoth"/>
            </a:pPr>
            <a:r>
              <a:rPr lang="en-US" dirty="0"/>
              <a:t>“to </a:t>
            </a:r>
            <a:r>
              <a:rPr lang="en-US" b="1" dirty="0">
                <a:solidFill>
                  <a:schemeClr val="bg2"/>
                </a:solidFill>
              </a:rPr>
              <a:t>gather information </a:t>
            </a:r>
            <a:r>
              <a:rPr lang="en-US" dirty="0"/>
              <a:t>about status issues and challenges facing its members at their respective institutions,” </a:t>
            </a:r>
          </a:p>
          <a:p>
            <a:pPr marL="514350" indent="-514350">
              <a:buAutoNum type="arabicParenBoth"/>
            </a:pPr>
            <a:r>
              <a:rPr lang="en-US" dirty="0"/>
              <a:t>to act as a </a:t>
            </a:r>
            <a:r>
              <a:rPr lang="en-US" b="1" dirty="0">
                <a:solidFill>
                  <a:schemeClr val="bg2"/>
                </a:solidFill>
              </a:rPr>
              <a:t>resource </a:t>
            </a:r>
            <a:r>
              <a:rPr lang="en-US" dirty="0"/>
              <a:t>for </a:t>
            </a:r>
            <a:r>
              <a:rPr lang="en-US" dirty="0" err="1"/>
              <a:t>LWI</a:t>
            </a:r>
            <a:r>
              <a:rPr lang="en-US" dirty="0"/>
              <a:t> members, and </a:t>
            </a:r>
          </a:p>
          <a:p>
            <a:pPr marL="514350" indent="-514350">
              <a:buAutoNum type="arabicParenBoth"/>
            </a:pPr>
            <a:r>
              <a:rPr lang="en-US" dirty="0"/>
              <a:t>to </a:t>
            </a:r>
            <a:r>
              <a:rPr lang="en-US" b="1" dirty="0">
                <a:solidFill>
                  <a:schemeClr val="bg2"/>
                </a:solidFill>
              </a:rPr>
              <a:t>assist </a:t>
            </a:r>
            <a:r>
              <a:rPr lang="en-US" dirty="0"/>
              <a:t>the </a:t>
            </a:r>
            <a:r>
              <a:rPr lang="en-US" dirty="0" err="1"/>
              <a:t>LWI</a:t>
            </a:r>
            <a:r>
              <a:rPr lang="en-US" dirty="0"/>
              <a:t> Board in addressing status issues. </a:t>
            </a:r>
          </a:p>
        </p:txBody>
      </p:sp>
    </p:spTree>
    <p:extLst>
      <p:ext uri="{BB962C8B-B14F-4D97-AF65-F5344CB8AC3E}">
        <p14:creationId xmlns:p14="http://schemas.microsoft.com/office/powerpoint/2010/main" val="4101910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Discussion/Questions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1250" y="2057400"/>
            <a:ext cx="6921500" cy="3738846"/>
          </a:xfrm>
        </p:spPr>
      </p:pic>
    </p:spTree>
    <p:extLst>
      <p:ext uri="{BB962C8B-B14F-4D97-AF65-F5344CB8AC3E}">
        <p14:creationId xmlns:p14="http://schemas.microsoft.com/office/powerpoint/2010/main" val="1355071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Invitation to Connect with Us</a:t>
            </a:r>
          </a:p>
        </p:txBody>
      </p:sp>
      <p:sp>
        <p:nvSpPr>
          <p:cNvPr id="3" name="Content Placeholder 2"/>
          <p:cNvSpPr>
            <a:spLocks noGrp="1"/>
          </p:cNvSpPr>
          <p:nvPr>
            <p:ph idx="1"/>
          </p:nvPr>
        </p:nvSpPr>
        <p:spPr>
          <a:xfrm>
            <a:off x="457200" y="1600200"/>
            <a:ext cx="8229600" cy="5029200"/>
          </a:xfrm>
        </p:spPr>
        <p:txBody>
          <a:bodyPr>
            <a:normAutofit fontScale="85000" lnSpcReduction="20000"/>
          </a:bodyPr>
          <a:lstStyle/>
          <a:p>
            <a:r>
              <a:rPr lang="en-US" dirty="0"/>
              <a:t>Mary Bowman (co-chair), Seattle </a:t>
            </a:r>
          </a:p>
          <a:p>
            <a:r>
              <a:rPr lang="en-US" dirty="0"/>
              <a:t>Mel </a:t>
            </a:r>
            <a:r>
              <a:rPr lang="en-US" dirty="0" err="1"/>
              <a:t>Weresh</a:t>
            </a:r>
            <a:r>
              <a:rPr lang="en-US" dirty="0"/>
              <a:t> (co-chair), Drake </a:t>
            </a:r>
          </a:p>
          <a:p>
            <a:r>
              <a:rPr lang="en-US" dirty="0"/>
              <a:t>David Austin, Cal Western </a:t>
            </a:r>
          </a:p>
          <a:p>
            <a:r>
              <a:rPr lang="en-US" dirty="0"/>
              <a:t>Heidi Brown, Brooklyn </a:t>
            </a:r>
          </a:p>
          <a:p>
            <a:r>
              <a:rPr lang="en-US" dirty="0"/>
              <a:t>Olympia </a:t>
            </a:r>
            <a:r>
              <a:rPr lang="en-US" dirty="0" err="1"/>
              <a:t>Duhart</a:t>
            </a:r>
            <a:r>
              <a:rPr lang="en-US" dirty="0"/>
              <a:t>, Nova Southeastern </a:t>
            </a:r>
          </a:p>
          <a:p>
            <a:r>
              <a:rPr lang="en-US" dirty="0"/>
              <a:t>Lyn </a:t>
            </a:r>
            <a:r>
              <a:rPr lang="en-US" dirty="0" err="1"/>
              <a:t>Entrikin</a:t>
            </a:r>
            <a:r>
              <a:rPr lang="en-US" dirty="0"/>
              <a:t>, Arkansas, Little Rock </a:t>
            </a:r>
          </a:p>
          <a:p>
            <a:r>
              <a:rPr lang="en-US" dirty="0"/>
              <a:t>Lucy Jewel, Tennessee </a:t>
            </a:r>
          </a:p>
          <a:p>
            <a:r>
              <a:rPr lang="en-US" dirty="0"/>
              <a:t>Suzanne Rowe, Oregon </a:t>
            </a:r>
          </a:p>
          <a:p>
            <a:r>
              <a:rPr lang="en-US" dirty="0"/>
              <a:t>Amy Sloan, Baltimore </a:t>
            </a:r>
          </a:p>
          <a:p>
            <a:r>
              <a:rPr lang="en-US" dirty="0"/>
              <a:t>Craig Smith, North Carolina</a:t>
            </a:r>
          </a:p>
          <a:p>
            <a:r>
              <a:rPr lang="en-US" dirty="0"/>
              <a:t>https://</a:t>
            </a:r>
            <a:r>
              <a:rPr lang="en-US" dirty="0" err="1"/>
              <a:t>www.lwionline.org</a:t>
            </a:r>
            <a:r>
              <a:rPr lang="en-US" dirty="0"/>
              <a:t>/resources/status-related-advocacy</a:t>
            </a:r>
          </a:p>
          <a:p>
            <a:endParaRPr lang="en-US" dirty="0"/>
          </a:p>
        </p:txBody>
      </p:sp>
      <p:pic>
        <p:nvPicPr>
          <p:cNvPr id="6" name="Picture 5"/>
          <p:cNvPicPr>
            <a:picLocks noChangeAspect="1"/>
          </p:cNvPicPr>
          <p:nvPr/>
        </p:nvPicPr>
        <p:blipFill>
          <a:blip r:embed="rId3"/>
          <a:stretch>
            <a:fillRect/>
          </a:stretch>
        </p:blipFill>
        <p:spPr>
          <a:xfrm>
            <a:off x="6127735" y="1417638"/>
            <a:ext cx="2547342" cy="2639448"/>
          </a:xfrm>
          <a:prstGeom prst="rect">
            <a:avLst/>
          </a:prstGeom>
        </p:spPr>
      </p:pic>
    </p:spTree>
    <p:extLst>
      <p:ext uri="{BB962C8B-B14F-4D97-AF65-F5344CB8AC3E}">
        <p14:creationId xmlns:p14="http://schemas.microsoft.com/office/powerpoint/2010/main" val="4153245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PSC Projects</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3961" y="1600200"/>
            <a:ext cx="4685079" cy="4525963"/>
          </a:xfrm>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34000" y="1236767"/>
            <a:ext cx="3136900" cy="5252828"/>
          </a:xfrm>
        </p:spPr>
      </p:pic>
    </p:spTree>
    <p:extLst>
      <p:ext uri="{BB962C8B-B14F-4D97-AF65-F5344CB8AC3E}">
        <p14:creationId xmlns:p14="http://schemas.microsoft.com/office/powerpoint/2010/main" val="1832951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Information</a:t>
            </a:r>
          </a:p>
        </p:txBody>
      </p:sp>
      <p:sp>
        <p:nvSpPr>
          <p:cNvPr id="3" name="Content Placeholder 2"/>
          <p:cNvSpPr>
            <a:spLocks noGrp="1"/>
          </p:cNvSpPr>
          <p:nvPr>
            <p:ph idx="1"/>
          </p:nvPr>
        </p:nvSpPr>
        <p:spPr>
          <a:xfrm>
            <a:off x="762000" y="1600200"/>
            <a:ext cx="7924800" cy="4953000"/>
          </a:xfrm>
        </p:spPr>
        <p:txBody>
          <a:bodyPr/>
          <a:lstStyle/>
          <a:p>
            <a:pPr marL="0" indent="0">
              <a:spcBef>
                <a:spcPts val="600"/>
              </a:spcBef>
              <a:spcAft>
                <a:spcPts val="600"/>
              </a:spcAft>
              <a:buNone/>
            </a:pPr>
            <a:r>
              <a:rPr lang="en-US" dirty="0"/>
              <a:t>2016 survey </a:t>
            </a:r>
            <a:r>
              <a:rPr lang="en-US" dirty="0" smtClean="0"/>
              <a:t>– Portland</a:t>
            </a:r>
          </a:p>
          <a:p>
            <a:pPr marL="0" indent="0">
              <a:spcBef>
                <a:spcPts val="600"/>
              </a:spcBef>
              <a:spcAft>
                <a:spcPts val="600"/>
              </a:spcAft>
              <a:buNone/>
            </a:pPr>
            <a:endParaRPr lang="en-US" dirty="0"/>
          </a:p>
          <a:p>
            <a:pPr marL="0" indent="0">
              <a:spcBef>
                <a:spcPts val="600"/>
              </a:spcBef>
              <a:spcAft>
                <a:spcPts val="600"/>
              </a:spcAft>
              <a:buNone/>
            </a:pPr>
            <a:r>
              <a:rPr lang="en-US" dirty="0"/>
              <a:t> </a:t>
            </a:r>
            <a:r>
              <a:rPr lang="en-US" dirty="0">
                <a:sym typeface="Wingdings" panose="05000000000000000000" pitchFamily="2" charset="2"/>
              </a:rPr>
              <a:t> updated 2018 survey</a:t>
            </a:r>
          </a:p>
          <a:p>
            <a:pPr lvl="1">
              <a:spcBef>
                <a:spcPts val="600"/>
              </a:spcBef>
              <a:spcAft>
                <a:spcPts val="600"/>
              </a:spcAft>
            </a:pPr>
            <a:r>
              <a:rPr lang="en-US" dirty="0"/>
              <a:t>Same questions (some with slight changes to wording) so we could compare answers</a:t>
            </a:r>
          </a:p>
          <a:p>
            <a:pPr lvl="1">
              <a:spcBef>
                <a:spcPts val="600"/>
              </a:spcBef>
              <a:spcAft>
                <a:spcPts val="600"/>
              </a:spcAft>
            </a:pPr>
            <a:r>
              <a:rPr lang="en-US" dirty="0"/>
              <a:t>More detailed options for answers to some questions (e.g. </a:t>
            </a:r>
            <a:r>
              <a:rPr lang="en-US" dirty="0" smtClean="0"/>
              <a:t>Yes </a:t>
            </a:r>
            <a:r>
              <a:rPr lang="en-US" dirty="0"/>
              <a:t>because . . . </a:t>
            </a:r>
            <a:r>
              <a:rPr lang="en-US" dirty="0" smtClean="0"/>
              <a:t>No </a:t>
            </a:r>
            <a:r>
              <a:rPr lang="en-US" dirty="0"/>
              <a:t>because . . .)</a:t>
            </a:r>
          </a:p>
          <a:p>
            <a:pPr lvl="1">
              <a:spcBef>
                <a:spcPts val="600"/>
              </a:spcBef>
              <a:spcAft>
                <a:spcPts val="600"/>
              </a:spcAft>
            </a:pPr>
            <a:r>
              <a:rPr lang="en-US" dirty="0"/>
              <a:t>Ended by asking about priorities for the PSC</a:t>
            </a:r>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721" y="1066800"/>
            <a:ext cx="3610279" cy="2212181"/>
          </a:xfrm>
          <a:prstGeom prst="rect">
            <a:avLst/>
          </a:prstGeom>
        </p:spPr>
      </p:pic>
    </p:spTree>
    <p:extLst>
      <p:ext uri="{BB962C8B-B14F-4D97-AF65-F5344CB8AC3E}">
        <p14:creationId xmlns:p14="http://schemas.microsoft.com/office/powerpoint/2010/main" val="130422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Concerns?</a:t>
            </a:r>
            <a:endParaRPr lang="en-US" dirty="0"/>
          </a:p>
        </p:txBody>
      </p:sp>
      <p:pic>
        <p:nvPicPr>
          <p:cNvPr id="4" name="Content Placeholder 3" descr="office-336368_960_720.jpg"/>
          <p:cNvPicPr>
            <a:picLocks noGrp="1" noChangeAspect="1"/>
          </p:cNvPicPr>
          <p:nvPr>
            <p:ph idx="1"/>
          </p:nvPr>
        </p:nvPicPr>
        <p:blipFill>
          <a:blip r:embed="rId3">
            <a:extLst>
              <a:ext uri="{28A0092B-C50C-407E-A947-70E740481C1C}">
                <a14:useLocalDpi xmlns:a14="http://schemas.microsoft.com/office/drawing/2010/main" val="0"/>
              </a:ext>
            </a:extLst>
          </a:blip>
          <a:srcRect t="8945" b="8945"/>
          <a:stretch>
            <a:fillRect/>
          </a:stretch>
        </p:blipFill>
        <p:spPr/>
      </p:pic>
      <p:sp>
        <p:nvSpPr>
          <p:cNvPr id="5" name="TextBox 4"/>
          <p:cNvSpPr txBox="1"/>
          <p:nvPr/>
        </p:nvSpPr>
        <p:spPr>
          <a:xfrm>
            <a:off x="2362200" y="6248400"/>
            <a:ext cx="5044971" cy="307777"/>
          </a:xfrm>
          <a:prstGeom prst="rect">
            <a:avLst/>
          </a:prstGeom>
          <a:noFill/>
        </p:spPr>
        <p:txBody>
          <a:bodyPr wrap="none" rtlCol="0">
            <a:spAutoFit/>
          </a:bodyPr>
          <a:lstStyle/>
          <a:p>
            <a:r>
              <a:rPr lang="en-US" sz="1400" dirty="0"/>
              <a:t>https://</a:t>
            </a:r>
            <a:r>
              <a:rPr lang="en-US" sz="1400" dirty="0" err="1"/>
              <a:t>pixabay.com</a:t>
            </a:r>
            <a:r>
              <a:rPr lang="en-US" sz="1400" dirty="0"/>
              <a:t>/en/office-meeting-business-partners-336368/</a:t>
            </a:r>
          </a:p>
        </p:txBody>
      </p:sp>
    </p:spTree>
    <p:extLst>
      <p:ext uri="{BB962C8B-B14F-4D97-AF65-F5344CB8AC3E}">
        <p14:creationId xmlns:p14="http://schemas.microsoft.com/office/powerpoint/2010/main" val="2919860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7030A0"/>
                </a:solidFill>
              </a:rPr>
              <a:t>Who Responded to the Survey?</a:t>
            </a:r>
            <a:endParaRPr lang="en-US" dirty="0">
              <a:solidFill>
                <a:srgbClr val="7030A0"/>
              </a:solidFill>
            </a:endParaRPr>
          </a:p>
        </p:txBody>
      </p:sp>
      <p:sp>
        <p:nvSpPr>
          <p:cNvPr id="3" name="Subtitle 2"/>
          <p:cNvSpPr>
            <a:spLocks noGrp="1"/>
          </p:cNvSpPr>
          <p:nvPr>
            <p:ph type="subTitle" idx="1"/>
          </p:nvPr>
        </p:nvSpPr>
        <p:spPr/>
        <p:txBody>
          <a:bodyPr>
            <a:normAutofit/>
          </a:bodyPr>
          <a:lstStyle/>
          <a:p>
            <a:r>
              <a:rPr lang="en-US" sz="3400" dirty="0" smtClean="0">
                <a:solidFill>
                  <a:schemeClr val="bg2"/>
                </a:solidFill>
              </a:rPr>
              <a:t>Professor Mary Bowman</a:t>
            </a:r>
            <a:endParaRPr lang="en-US" sz="3400" dirty="0">
              <a:solidFill>
                <a:schemeClr val="bg2"/>
              </a:solidFill>
            </a:endParaRPr>
          </a:p>
        </p:txBody>
      </p:sp>
    </p:spTree>
    <p:extLst>
      <p:ext uri="{BB962C8B-B14F-4D97-AF65-F5344CB8AC3E}">
        <p14:creationId xmlns:p14="http://schemas.microsoft.com/office/powerpoint/2010/main" val="4006113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u="sng" dirty="0"/>
              <a:t>Survey Results: Who Responded</a:t>
            </a:r>
            <a:r>
              <a:rPr lang="en-US" sz="3600" dirty="0"/>
              <a:t/>
            </a:r>
            <a:br>
              <a:rPr lang="en-US" sz="3600" dirty="0"/>
            </a:br>
            <a:r>
              <a:rPr lang="en-US" sz="2800" dirty="0"/>
              <a:t>256 Responses in 2016</a:t>
            </a:r>
            <a:br>
              <a:rPr lang="en-US" sz="2800" dirty="0"/>
            </a:br>
            <a:r>
              <a:rPr lang="en-US" sz="2800" dirty="0"/>
              <a:t>277 Responses in 2018</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342264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5816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2018 Result Re. Changes in Terms of Employment:</a:t>
            </a:r>
            <a:br>
              <a:rPr lang="en-US" sz="2800" dirty="0"/>
            </a:br>
            <a:r>
              <a:rPr lang="en-US" sz="2800" dirty="0"/>
              <a:t>Only 12 respondents (not schools) said negative changes occurred</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08019725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5984087"/>
      </p:ext>
    </p:extLst>
  </p:cSld>
  <p:clrMapOvr>
    <a:masterClrMapping/>
  </p:clrMapOvr>
</p:sld>
</file>

<file path=ppt/theme/theme1.xml><?xml version="1.0" encoding="utf-8"?>
<a:theme xmlns:a="http://schemas.openxmlformats.org/drawingml/2006/main" name="Office Theme">
  <a:themeElements>
    <a:clrScheme name="Custom 21">
      <a:dk1>
        <a:srgbClr val="3F3151"/>
      </a:dk1>
      <a:lt1>
        <a:sysClr val="window" lastClr="FFFFFF"/>
      </a:lt1>
      <a:dk2>
        <a:srgbClr val="9BB16B"/>
      </a:dk2>
      <a:lt2>
        <a:srgbClr val="768B49"/>
      </a:lt2>
      <a:accent1>
        <a:srgbClr val="433355"/>
      </a:accent1>
      <a:accent2>
        <a:srgbClr val="31859B"/>
      </a:accent2>
      <a:accent3>
        <a:srgbClr val="9BBB59"/>
      </a:accent3>
      <a:accent4>
        <a:srgbClr val="1F1828"/>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2139</TotalTime>
  <Words>1123</Words>
  <Application>Microsoft Office PowerPoint</Application>
  <PresentationFormat>Letter Paper (8.5x11 in)</PresentationFormat>
  <Paragraphs>150</Paragraphs>
  <Slides>31</Slides>
  <Notes>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Calibri Light</vt:lpstr>
      <vt:lpstr>Mangal</vt:lpstr>
      <vt:lpstr>Wingdings</vt:lpstr>
      <vt:lpstr>Office Theme</vt:lpstr>
      <vt:lpstr>1_Office Theme</vt:lpstr>
      <vt:lpstr>Professional Status Committee 2018 Survey Results</vt:lpstr>
      <vt:lpstr>LWI’s Professional Status Committee</vt:lpstr>
      <vt:lpstr>Professional Status Committee </vt:lpstr>
      <vt:lpstr>Prior PSC Projects</vt:lpstr>
      <vt:lpstr>Survey Information</vt:lpstr>
      <vt:lpstr>Your Concerns?</vt:lpstr>
      <vt:lpstr>Who Responded to the Survey?</vt:lpstr>
      <vt:lpstr>Survey Results: Who Responded 256 Responses in 2016 277 Responses in 2018</vt:lpstr>
      <vt:lpstr>2018 Result Re. Changes in Terms of Employment: Only 12 respondents (not schools) said negative changes occurred</vt:lpstr>
      <vt:lpstr>2018 Voting Rights Changes –What Looks Like Changes Comes from Who Responded</vt:lpstr>
      <vt:lpstr>Why Does That Matter? </vt:lpstr>
      <vt:lpstr>Security of Position Issues</vt:lpstr>
      <vt:lpstr>Voting Rights 2018</vt:lpstr>
      <vt:lpstr>Current Employment Terms </vt:lpstr>
      <vt:lpstr>Workload Changes </vt:lpstr>
      <vt:lpstr>Q12: In the last three years, has your workload increased in any of the following ways? </vt:lpstr>
      <vt:lpstr>Q13:  In the last three years, has there been a change in the number of credits students earn in their required legal research and writing course(s)?  If more than one change has occurred, please indicate the most recent one. </vt:lpstr>
      <vt:lpstr>Q14:  In the last three years, has the number of people teaching legal research or writing at your school been reduced?   </vt:lpstr>
      <vt:lpstr>Q15:  If you answered yes to Question 14, please indicate how that reduction occurred.  Check all that apply. </vt:lpstr>
      <vt:lpstr>Salary and Other Perks</vt:lpstr>
      <vt:lpstr>   Salary Ranges</vt:lpstr>
      <vt:lpstr>   Salary Changes</vt:lpstr>
      <vt:lpstr>   Summer Research Grants</vt:lpstr>
      <vt:lpstr>   Travel/Professional Development</vt:lpstr>
      <vt:lpstr>   Travel/Professional Development</vt:lpstr>
      <vt:lpstr>   Funding for LWI Conference</vt:lpstr>
      <vt:lpstr>   Future Committee Priorities</vt:lpstr>
      <vt:lpstr>ABA Accreditation Standard 405(d) White Paper</vt:lpstr>
      <vt:lpstr>Toolkits</vt:lpstr>
      <vt:lpstr>Discussion/Questions</vt:lpstr>
      <vt:lpstr>Invitation to 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dc:creator>
  <cp:lastModifiedBy>Kristen Tiscione</cp:lastModifiedBy>
  <cp:revision>97</cp:revision>
  <dcterms:created xsi:type="dcterms:W3CDTF">2016-06-18T18:48:19Z</dcterms:created>
  <dcterms:modified xsi:type="dcterms:W3CDTF">2018-12-16T21:32:04Z</dcterms:modified>
</cp:coreProperties>
</file>